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8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6" r:id="rId2"/>
    <p:sldId id="257" r:id="rId3"/>
    <p:sldId id="332" r:id="rId4"/>
    <p:sldId id="333" r:id="rId5"/>
    <p:sldId id="334" r:id="rId6"/>
    <p:sldId id="335" r:id="rId7"/>
    <p:sldId id="336" r:id="rId8"/>
    <p:sldId id="337" r:id="rId9"/>
    <p:sldId id="338" r:id="rId10"/>
    <p:sldId id="339" r:id="rId11"/>
    <p:sldId id="340" r:id="rId12"/>
    <p:sldId id="341" r:id="rId13"/>
    <p:sldId id="342" r:id="rId14"/>
    <p:sldId id="343" r:id="rId15"/>
    <p:sldId id="344" r:id="rId16"/>
    <p:sldId id="345" r:id="rId17"/>
    <p:sldId id="346" r:id="rId18"/>
    <p:sldId id="347" r:id="rId19"/>
    <p:sldId id="348" r:id="rId20"/>
    <p:sldId id="313" r:id="rId21"/>
  </p:sldIdLst>
  <p:sldSz cx="12192000" cy="6858000"/>
  <p:notesSz cx="6735763" cy="9866313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83838"/>
    <a:srgbClr val="3F3F3F"/>
    <a:srgbClr val="F38E0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5" d="100"/>
          <a:sy n="55" d="100"/>
        </p:scale>
        <p:origin x="2880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3DF0728-C009-4013-BF96-7FD04A7BB006}" type="doc">
      <dgm:prSet loTypeId="urn:microsoft.com/office/officeart/2005/8/layout/pyramid1" loCatId="pyramid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pl-PL"/>
        </a:p>
      </dgm:t>
    </dgm:pt>
    <dgm:pt modelId="{121B1045-A7D2-4E6C-A443-ABBC7E9F20A0}">
      <dgm:prSet phldrT="[Tekst]" custT="1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r>
            <a:rPr lang="pl-PL" sz="1600" b="1" dirty="0">
              <a:latin typeface="Times New Roman" pitchFamily="18" charset="0"/>
              <a:cs typeface="Times New Roman" pitchFamily="18" charset="0"/>
            </a:rPr>
            <a:t>Długookresowa  </a:t>
          </a:r>
        </a:p>
        <a:p>
          <a:r>
            <a:rPr lang="pl-PL" sz="1600" b="1" dirty="0">
              <a:latin typeface="Times New Roman" pitchFamily="18" charset="0"/>
              <a:cs typeface="Times New Roman" pitchFamily="18" charset="0"/>
            </a:rPr>
            <a:t>Strategia </a:t>
          </a:r>
        </a:p>
        <a:p>
          <a:r>
            <a:rPr lang="pl-PL" sz="1600" b="1" dirty="0">
              <a:latin typeface="Times New Roman" pitchFamily="18" charset="0"/>
              <a:cs typeface="Times New Roman" pitchFamily="18" charset="0"/>
            </a:rPr>
            <a:t>Rozwoju Kraju</a:t>
          </a:r>
        </a:p>
      </dgm:t>
    </dgm:pt>
    <dgm:pt modelId="{849115BA-1677-4C8A-97EA-CF4EC621730D}" type="parTrans" cxnId="{FA2282C7-69B8-42CC-895E-AB75806E9806}">
      <dgm:prSet/>
      <dgm:spPr/>
      <dgm:t>
        <a:bodyPr/>
        <a:lstStyle/>
        <a:p>
          <a:endParaRPr lang="pl-PL"/>
        </a:p>
      </dgm:t>
    </dgm:pt>
    <dgm:pt modelId="{A6BDC2FD-EC79-44F9-B343-15DDE2ED70EA}" type="sibTrans" cxnId="{FA2282C7-69B8-42CC-895E-AB75806E9806}">
      <dgm:prSet/>
      <dgm:spPr/>
      <dgm:t>
        <a:bodyPr/>
        <a:lstStyle/>
        <a:p>
          <a:endParaRPr lang="pl-PL"/>
        </a:p>
      </dgm:t>
    </dgm:pt>
    <dgm:pt modelId="{63F25336-BED2-4375-A1F6-52377D1BA349}">
      <dgm:prSet phldrT="[Tekst]" custT="1"/>
      <dgm:spPr>
        <a:solidFill>
          <a:schemeClr val="accent1">
            <a:lumMod val="90000"/>
          </a:schemeClr>
        </a:solidFill>
      </dgm:spPr>
      <dgm:t>
        <a:bodyPr/>
        <a:lstStyle/>
        <a:p>
          <a:r>
            <a:rPr lang="pl-PL" sz="1800" b="1" dirty="0">
              <a:latin typeface="Times New Roman" pitchFamily="18" charset="0"/>
              <a:cs typeface="Times New Roman" pitchFamily="18" charset="0"/>
            </a:rPr>
            <a:t>Średniookresowa Strategia Rozwoju Kraju</a:t>
          </a:r>
        </a:p>
      </dgm:t>
    </dgm:pt>
    <dgm:pt modelId="{AD09F2BF-DAA1-4F54-A1FB-D697BA15C648}" type="parTrans" cxnId="{912D6F89-A051-464F-82E4-BD38D2DB8C0B}">
      <dgm:prSet/>
      <dgm:spPr/>
      <dgm:t>
        <a:bodyPr/>
        <a:lstStyle/>
        <a:p>
          <a:endParaRPr lang="pl-PL"/>
        </a:p>
      </dgm:t>
    </dgm:pt>
    <dgm:pt modelId="{4D97D133-F886-4C91-9F20-447C88610678}" type="sibTrans" cxnId="{912D6F89-A051-464F-82E4-BD38D2DB8C0B}">
      <dgm:prSet/>
      <dgm:spPr/>
      <dgm:t>
        <a:bodyPr/>
        <a:lstStyle/>
        <a:p>
          <a:endParaRPr lang="pl-PL"/>
        </a:p>
      </dgm:t>
    </dgm:pt>
    <dgm:pt modelId="{72988677-CE44-4CC8-8C9E-55170601B0CD}">
      <dgm:prSet phldrT="[Tekst]" custT="1"/>
      <dgm:spPr/>
      <dgm:t>
        <a:bodyPr/>
        <a:lstStyle/>
        <a:p>
          <a:r>
            <a:rPr lang="pl-PL" sz="1800" b="1" dirty="0">
              <a:latin typeface="Times New Roman" pitchFamily="18" charset="0"/>
              <a:cs typeface="Times New Roman" pitchFamily="18" charset="0"/>
            </a:rPr>
            <a:t>9 zintegrowanych strategii rozwoju</a:t>
          </a:r>
        </a:p>
      </dgm:t>
    </dgm:pt>
    <dgm:pt modelId="{1D3FDC50-4820-475B-83C0-9147ABB1E302}" type="parTrans" cxnId="{05E4E202-D801-45AF-A7F8-22C5B809CD58}">
      <dgm:prSet/>
      <dgm:spPr/>
      <dgm:t>
        <a:bodyPr/>
        <a:lstStyle/>
        <a:p>
          <a:endParaRPr lang="pl-PL"/>
        </a:p>
      </dgm:t>
    </dgm:pt>
    <dgm:pt modelId="{384DD5CA-6CFB-4A52-9BE5-76D5133E594B}" type="sibTrans" cxnId="{05E4E202-D801-45AF-A7F8-22C5B809CD58}">
      <dgm:prSet/>
      <dgm:spPr/>
      <dgm:t>
        <a:bodyPr/>
        <a:lstStyle/>
        <a:p>
          <a:endParaRPr lang="pl-PL"/>
        </a:p>
      </dgm:t>
    </dgm:pt>
    <dgm:pt modelId="{F37F682A-0604-4090-8B71-2377265F09BF}">
      <dgm:prSet phldrT="[Tekst]" custT="1"/>
      <dgm:spPr/>
      <dgm:t>
        <a:bodyPr/>
        <a:lstStyle/>
        <a:p>
          <a:r>
            <a:rPr lang="pl-PL" sz="2400" b="1" dirty="0">
              <a:latin typeface="Times New Roman" pitchFamily="18" charset="0"/>
              <a:cs typeface="Times New Roman" pitchFamily="18" charset="0"/>
            </a:rPr>
            <a:t>Strategie regionalne, powiatowe gminne</a:t>
          </a:r>
        </a:p>
        <a:p>
          <a:endParaRPr lang="pl-PL" sz="2400" b="1" dirty="0">
            <a:latin typeface="Times New Roman" pitchFamily="18" charset="0"/>
            <a:cs typeface="Times New Roman" pitchFamily="18" charset="0"/>
          </a:endParaRPr>
        </a:p>
      </dgm:t>
    </dgm:pt>
    <dgm:pt modelId="{F0E5E5DF-E63E-45A6-8F72-85BE4529D2F5}" type="parTrans" cxnId="{20E452AC-4485-4BED-9373-DAE43F2CE002}">
      <dgm:prSet/>
      <dgm:spPr/>
      <dgm:t>
        <a:bodyPr/>
        <a:lstStyle/>
        <a:p>
          <a:endParaRPr lang="pl-PL"/>
        </a:p>
      </dgm:t>
    </dgm:pt>
    <dgm:pt modelId="{1CFA1B2E-9EB5-40F2-BD24-9CA8AEBD61D1}" type="sibTrans" cxnId="{20E452AC-4485-4BED-9373-DAE43F2CE002}">
      <dgm:prSet/>
      <dgm:spPr/>
      <dgm:t>
        <a:bodyPr/>
        <a:lstStyle/>
        <a:p>
          <a:endParaRPr lang="pl-PL"/>
        </a:p>
      </dgm:t>
    </dgm:pt>
    <dgm:pt modelId="{98683811-AB34-4DF9-BEC8-1EFFF4E24E36}" type="pres">
      <dgm:prSet presAssocID="{C3DF0728-C009-4013-BF96-7FD04A7BB006}" presName="Name0" presStyleCnt="0">
        <dgm:presLayoutVars>
          <dgm:dir/>
          <dgm:animLvl val="lvl"/>
          <dgm:resizeHandles val="exact"/>
        </dgm:presLayoutVars>
      </dgm:prSet>
      <dgm:spPr/>
    </dgm:pt>
    <dgm:pt modelId="{F16344F7-0045-4F99-9440-34694F194FBD}" type="pres">
      <dgm:prSet presAssocID="{121B1045-A7D2-4E6C-A443-ABBC7E9F20A0}" presName="Name8" presStyleCnt="0"/>
      <dgm:spPr/>
    </dgm:pt>
    <dgm:pt modelId="{5A11C67F-35F2-4BBA-B825-7BAFDA909FC4}" type="pres">
      <dgm:prSet presAssocID="{121B1045-A7D2-4E6C-A443-ABBC7E9F20A0}" presName="level" presStyleLbl="node1" presStyleIdx="0" presStyleCnt="4">
        <dgm:presLayoutVars>
          <dgm:chMax val="1"/>
          <dgm:bulletEnabled val="1"/>
        </dgm:presLayoutVars>
      </dgm:prSet>
      <dgm:spPr/>
    </dgm:pt>
    <dgm:pt modelId="{98AB36B1-CE9A-40C0-95FB-176E7160E62A}" type="pres">
      <dgm:prSet presAssocID="{121B1045-A7D2-4E6C-A443-ABBC7E9F20A0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EBBA58F6-DC28-4663-818B-4708607AAFBC}" type="pres">
      <dgm:prSet presAssocID="{63F25336-BED2-4375-A1F6-52377D1BA349}" presName="Name8" presStyleCnt="0"/>
      <dgm:spPr/>
    </dgm:pt>
    <dgm:pt modelId="{8DB208EB-E959-4859-901D-02A357EB9F36}" type="pres">
      <dgm:prSet presAssocID="{63F25336-BED2-4375-A1F6-52377D1BA349}" presName="level" presStyleLbl="node1" presStyleIdx="1" presStyleCnt="4">
        <dgm:presLayoutVars>
          <dgm:chMax val="1"/>
          <dgm:bulletEnabled val="1"/>
        </dgm:presLayoutVars>
      </dgm:prSet>
      <dgm:spPr/>
    </dgm:pt>
    <dgm:pt modelId="{51D41253-C9EA-44C1-AE51-5A959004F1AE}" type="pres">
      <dgm:prSet presAssocID="{63F25336-BED2-4375-A1F6-52377D1BA349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F7273BA8-C020-4DB1-8DD0-453BBAECF7EE}" type="pres">
      <dgm:prSet presAssocID="{72988677-CE44-4CC8-8C9E-55170601B0CD}" presName="Name8" presStyleCnt="0"/>
      <dgm:spPr/>
    </dgm:pt>
    <dgm:pt modelId="{E0D86728-BF89-42D4-B7EB-18BF0E9577D9}" type="pres">
      <dgm:prSet presAssocID="{72988677-CE44-4CC8-8C9E-55170601B0CD}" presName="level" presStyleLbl="node1" presStyleIdx="2" presStyleCnt="4">
        <dgm:presLayoutVars>
          <dgm:chMax val="1"/>
          <dgm:bulletEnabled val="1"/>
        </dgm:presLayoutVars>
      </dgm:prSet>
      <dgm:spPr/>
    </dgm:pt>
    <dgm:pt modelId="{26A31483-A9B8-412E-9FF5-2225E537B125}" type="pres">
      <dgm:prSet presAssocID="{72988677-CE44-4CC8-8C9E-55170601B0CD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47C60769-6EBB-442D-BF41-4C8693D6C85E}" type="pres">
      <dgm:prSet presAssocID="{F37F682A-0604-4090-8B71-2377265F09BF}" presName="Name8" presStyleCnt="0"/>
      <dgm:spPr/>
    </dgm:pt>
    <dgm:pt modelId="{E25DC856-0A1F-4F37-8DF9-4F12FD4D1CF6}" type="pres">
      <dgm:prSet presAssocID="{F37F682A-0604-4090-8B71-2377265F09BF}" presName="level" presStyleLbl="node1" presStyleIdx="3" presStyleCnt="4" custLinFactNeighborX="126" custLinFactNeighborY="1635">
        <dgm:presLayoutVars>
          <dgm:chMax val="1"/>
          <dgm:bulletEnabled val="1"/>
        </dgm:presLayoutVars>
      </dgm:prSet>
      <dgm:spPr/>
    </dgm:pt>
    <dgm:pt modelId="{EBCD101B-4B00-4F0B-8D3F-4B3BF985057C}" type="pres">
      <dgm:prSet presAssocID="{F37F682A-0604-4090-8B71-2377265F09BF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05E4E202-D801-45AF-A7F8-22C5B809CD58}" srcId="{C3DF0728-C009-4013-BF96-7FD04A7BB006}" destId="{72988677-CE44-4CC8-8C9E-55170601B0CD}" srcOrd="2" destOrd="0" parTransId="{1D3FDC50-4820-475B-83C0-9147ABB1E302}" sibTransId="{384DD5CA-6CFB-4A52-9BE5-76D5133E594B}"/>
    <dgm:cxn modelId="{7F3F9C07-B645-4734-AC17-3082107C63AA}" type="presOf" srcId="{72988677-CE44-4CC8-8C9E-55170601B0CD}" destId="{26A31483-A9B8-412E-9FF5-2225E537B125}" srcOrd="1" destOrd="0" presId="urn:microsoft.com/office/officeart/2005/8/layout/pyramid1"/>
    <dgm:cxn modelId="{040E8825-CCCE-4D70-9563-595B506DE530}" type="presOf" srcId="{72988677-CE44-4CC8-8C9E-55170601B0CD}" destId="{E0D86728-BF89-42D4-B7EB-18BF0E9577D9}" srcOrd="0" destOrd="0" presId="urn:microsoft.com/office/officeart/2005/8/layout/pyramid1"/>
    <dgm:cxn modelId="{86FA7968-35E6-46F4-8DC4-41209A4E07C3}" type="presOf" srcId="{63F25336-BED2-4375-A1F6-52377D1BA349}" destId="{51D41253-C9EA-44C1-AE51-5A959004F1AE}" srcOrd="1" destOrd="0" presId="urn:microsoft.com/office/officeart/2005/8/layout/pyramid1"/>
    <dgm:cxn modelId="{4E913655-E8CA-4020-8913-66553D6C79F0}" type="presOf" srcId="{F37F682A-0604-4090-8B71-2377265F09BF}" destId="{E25DC856-0A1F-4F37-8DF9-4F12FD4D1CF6}" srcOrd="0" destOrd="0" presId="urn:microsoft.com/office/officeart/2005/8/layout/pyramid1"/>
    <dgm:cxn modelId="{8243CB80-7213-4676-98B3-DBBC5834DFD5}" type="presOf" srcId="{C3DF0728-C009-4013-BF96-7FD04A7BB006}" destId="{98683811-AB34-4DF9-BEC8-1EFFF4E24E36}" srcOrd="0" destOrd="0" presId="urn:microsoft.com/office/officeart/2005/8/layout/pyramid1"/>
    <dgm:cxn modelId="{912D6F89-A051-464F-82E4-BD38D2DB8C0B}" srcId="{C3DF0728-C009-4013-BF96-7FD04A7BB006}" destId="{63F25336-BED2-4375-A1F6-52377D1BA349}" srcOrd="1" destOrd="0" parTransId="{AD09F2BF-DAA1-4F54-A1FB-D697BA15C648}" sibTransId="{4D97D133-F886-4C91-9F20-447C88610678}"/>
    <dgm:cxn modelId="{AE41FB96-16B9-4C90-97E2-7B231DDF9EEA}" type="presOf" srcId="{121B1045-A7D2-4E6C-A443-ABBC7E9F20A0}" destId="{5A11C67F-35F2-4BBA-B825-7BAFDA909FC4}" srcOrd="0" destOrd="0" presId="urn:microsoft.com/office/officeart/2005/8/layout/pyramid1"/>
    <dgm:cxn modelId="{BCD300A4-E4A3-4B31-B995-F1D195448DEA}" type="presOf" srcId="{F37F682A-0604-4090-8B71-2377265F09BF}" destId="{EBCD101B-4B00-4F0B-8D3F-4B3BF985057C}" srcOrd="1" destOrd="0" presId="urn:microsoft.com/office/officeart/2005/8/layout/pyramid1"/>
    <dgm:cxn modelId="{20E452AC-4485-4BED-9373-DAE43F2CE002}" srcId="{C3DF0728-C009-4013-BF96-7FD04A7BB006}" destId="{F37F682A-0604-4090-8B71-2377265F09BF}" srcOrd="3" destOrd="0" parTransId="{F0E5E5DF-E63E-45A6-8F72-85BE4529D2F5}" sibTransId="{1CFA1B2E-9EB5-40F2-BD24-9CA8AEBD61D1}"/>
    <dgm:cxn modelId="{FA2282C7-69B8-42CC-895E-AB75806E9806}" srcId="{C3DF0728-C009-4013-BF96-7FD04A7BB006}" destId="{121B1045-A7D2-4E6C-A443-ABBC7E9F20A0}" srcOrd="0" destOrd="0" parTransId="{849115BA-1677-4C8A-97EA-CF4EC621730D}" sibTransId="{A6BDC2FD-EC79-44F9-B343-15DDE2ED70EA}"/>
    <dgm:cxn modelId="{0E2675C9-2940-4BF7-AC8F-67206DBD433B}" type="presOf" srcId="{121B1045-A7D2-4E6C-A443-ABBC7E9F20A0}" destId="{98AB36B1-CE9A-40C0-95FB-176E7160E62A}" srcOrd="1" destOrd="0" presId="urn:microsoft.com/office/officeart/2005/8/layout/pyramid1"/>
    <dgm:cxn modelId="{0C727ACD-62D2-41A7-9C90-A21DF6B67367}" type="presOf" srcId="{63F25336-BED2-4375-A1F6-52377D1BA349}" destId="{8DB208EB-E959-4859-901D-02A357EB9F36}" srcOrd="0" destOrd="0" presId="urn:microsoft.com/office/officeart/2005/8/layout/pyramid1"/>
    <dgm:cxn modelId="{12FF2152-46ED-441C-92FD-85C3C10EDFFD}" type="presParOf" srcId="{98683811-AB34-4DF9-BEC8-1EFFF4E24E36}" destId="{F16344F7-0045-4F99-9440-34694F194FBD}" srcOrd="0" destOrd="0" presId="urn:microsoft.com/office/officeart/2005/8/layout/pyramid1"/>
    <dgm:cxn modelId="{F27A6284-F878-460E-B0E3-511A814514A5}" type="presParOf" srcId="{F16344F7-0045-4F99-9440-34694F194FBD}" destId="{5A11C67F-35F2-4BBA-B825-7BAFDA909FC4}" srcOrd="0" destOrd="0" presId="urn:microsoft.com/office/officeart/2005/8/layout/pyramid1"/>
    <dgm:cxn modelId="{2A52017B-3CD0-4201-96E1-09FC75D1701E}" type="presParOf" srcId="{F16344F7-0045-4F99-9440-34694F194FBD}" destId="{98AB36B1-CE9A-40C0-95FB-176E7160E62A}" srcOrd="1" destOrd="0" presId="urn:microsoft.com/office/officeart/2005/8/layout/pyramid1"/>
    <dgm:cxn modelId="{B414027F-7B89-4DA8-BEB5-20A126164EF0}" type="presParOf" srcId="{98683811-AB34-4DF9-BEC8-1EFFF4E24E36}" destId="{EBBA58F6-DC28-4663-818B-4708607AAFBC}" srcOrd="1" destOrd="0" presId="urn:microsoft.com/office/officeart/2005/8/layout/pyramid1"/>
    <dgm:cxn modelId="{80EFAFF1-BF4A-41B6-9A6A-83AB2ECCCB0B}" type="presParOf" srcId="{EBBA58F6-DC28-4663-818B-4708607AAFBC}" destId="{8DB208EB-E959-4859-901D-02A357EB9F36}" srcOrd="0" destOrd="0" presId="urn:microsoft.com/office/officeart/2005/8/layout/pyramid1"/>
    <dgm:cxn modelId="{49A1389B-FEB8-4F58-A7C7-62F9B366C016}" type="presParOf" srcId="{EBBA58F6-DC28-4663-818B-4708607AAFBC}" destId="{51D41253-C9EA-44C1-AE51-5A959004F1AE}" srcOrd="1" destOrd="0" presId="urn:microsoft.com/office/officeart/2005/8/layout/pyramid1"/>
    <dgm:cxn modelId="{7EA28864-FA80-4B9B-9595-436BCD248B7C}" type="presParOf" srcId="{98683811-AB34-4DF9-BEC8-1EFFF4E24E36}" destId="{F7273BA8-C020-4DB1-8DD0-453BBAECF7EE}" srcOrd="2" destOrd="0" presId="urn:microsoft.com/office/officeart/2005/8/layout/pyramid1"/>
    <dgm:cxn modelId="{9D8E19A4-162C-4B78-80F8-8E2161F5A22D}" type="presParOf" srcId="{F7273BA8-C020-4DB1-8DD0-453BBAECF7EE}" destId="{E0D86728-BF89-42D4-B7EB-18BF0E9577D9}" srcOrd="0" destOrd="0" presId="urn:microsoft.com/office/officeart/2005/8/layout/pyramid1"/>
    <dgm:cxn modelId="{468AC290-7172-4565-A543-D21C1A01D24B}" type="presParOf" srcId="{F7273BA8-C020-4DB1-8DD0-453BBAECF7EE}" destId="{26A31483-A9B8-412E-9FF5-2225E537B125}" srcOrd="1" destOrd="0" presId="urn:microsoft.com/office/officeart/2005/8/layout/pyramid1"/>
    <dgm:cxn modelId="{DBC5802C-AB02-4359-B0B7-ED24CBB5B098}" type="presParOf" srcId="{98683811-AB34-4DF9-BEC8-1EFFF4E24E36}" destId="{47C60769-6EBB-442D-BF41-4C8693D6C85E}" srcOrd="3" destOrd="0" presId="urn:microsoft.com/office/officeart/2005/8/layout/pyramid1"/>
    <dgm:cxn modelId="{7744E532-8D8A-4268-A438-09030F3C79BB}" type="presParOf" srcId="{47C60769-6EBB-442D-BF41-4C8693D6C85E}" destId="{E25DC856-0A1F-4F37-8DF9-4F12FD4D1CF6}" srcOrd="0" destOrd="0" presId="urn:microsoft.com/office/officeart/2005/8/layout/pyramid1"/>
    <dgm:cxn modelId="{3125161A-96C8-4481-B131-BEF59059876E}" type="presParOf" srcId="{47C60769-6EBB-442D-BF41-4C8693D6C85E}" destId="{EBCD101B-4B00-4F0B-8D3F-4B3BF985057C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937A55F-675E-41AF-B62E-6BEF3272F3BB}" type="doc">
      <dgm:prSet loTypeId="urn:microsoft.com/office/officeart/2005/8/layout/cycle6" loCatId="cycle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pl-PL"/>
        </a:p>
      </dgm:t>
    </dgm:pt>
    <dgm:pt modelId="{9CE1B5F0-2E17-44A8-97C1-ADEC3A10F112}">
      <dgm:prSet phldrT="[Tekst]" custT="1"/>
      <dgm:spPr/>
      <dgm:t>
        <a:bodyPr/>
        <a:lstStyle/>
        <a:p>
          <a:r>
            <a:rPr lang="pl-PL" sz="1200" b="1" dirty="0">
              <a:latin typeface="Times New Roman" pitchFamily="18" charset="0"/>
              <a:cs typeface="Times New Roman" pitchFamily="18" charset="0"/>
            </a:rPr>
            <a:t>Krajowa Strategia </a:t>
          </a:r>
        </a:p>
        <a:p>
          <a:r>
            <a:rPr lang="pl-PL" sz="1200" b="1" dirty="0">
              <a:latin typeface="Times New Roman" pitchFamily="18" charset="0"/>
              <a:cs typeface="Times New Roman" pitchFamily="18" charset="0"/>
            </a:rPr>
            <a:t>Rozwoju Regionalnego</a:t>
          </a:r>
        </a:p>
      </dgm:t>
    </dgm:pt>
    <dgm:pt modelId="{2A7FAC2C-5DAD-4796-B160-15A579706933}" type="parTrans" cxnId="{8F4D271D-1405-46F9-8E0A-74DF246BE02A}">
      <dgm:prSet/>
      <dgm:spPr/>
      <dgm:t>
        <a:bodyPr/>
        <a:lstStyle/>
        <a:p>
          <a:endParaRPr lang="pl-PL"/>
        </a:p>
      </dgm:t>
    </dgm:pt>
    <dgm:pt modelId="{E9FE8F51-93B7-4AB6-8F81-2EDFA0A0F3AF}" type="sibTrans" cxnId="{8F4D271D-1405-46F9-8E0A-74DF246BE02A}">
      <dgm:prSet/>
      <dgm:spPr/>
      <dgm:t>
        <a:bodyPr/>
        <a:lstStyle/>
        <a:p>
          <a:endParaRPr lang="pl-PL"/>
        </a:p>
      </dgm:t>
    </dgm:pt>
    <dgm:pt modelId="{AC0CF67E-7A8E-49A3-8DEF-64933604F901}">
      <dgm:prSet phldrT="[Tekst]" custT="1"/>
      <dgm:spPr/>
      <dgm:t>
        <a:bodyPr/>
        <a:lstStyle/>
        <a:p>
          <a:r>
            <a:rPr lang="pl-PL" sz="1200" b="1" dirty="0">
              <a:latin typeface="Times New Roman" pitchFamily="18" charset="0"/>
              <a:cs typeface="Times New Roman" pitchFamily="18" charset="0"/>
            </a:rPr>
            <a:t>Strategia</a:t>
          </a:r>
        </a:p>
        <a:p>
          <a:r>
            <a:rPr lang="pl-PL" sz="1200" b="1" dirty="0">
              <a:latin typeface="Times New Roman" pitchFamily="18" charset="0"/>
              <a:cs typeface="Times New Roman" pitchFamily="18" charset="0"/>
            </a:rPr>
            <a:t> Innowacyjności i Efektywności Gospodarki</a:t>
          </a:r>
        </a:p>
      </dgm:t>
    </dgm:pt>
    <dgm:pt modelId="{4A9958EE-E527-47EE-94CD-E5987130E18F}" type="parTrans" cxnId="{62523E58-5FB5-4BA8-BDA3-9A86FACE6755}">
      <dgm:prSet/>
      <dgm:spPr/>
      <dgm:t>
        <a:bodyPr/>
        <a:lstStyle/>
        <a:p>
          <a:endParaRPr lang="pl-PL"/>
        </a:p>
      </dgm:t>
    </dgm:pt>
    <dgm:pt modelId="{E85A238F-2116-4C70-ACEA-20B56CA9CFEF}" type="sibTrans" cxnId="{62523E58-5FB5-4BA8-BDA3-9A86FACE6755}">
      <dgm:prSet/>
      <dgm:spPr/>
      <dgm:t>
        <a:bodyPr/>
        <a:lstStyle/>
        <a:p>
          <a:endParaRPr lang="pl-PL"/>
        </a:p>
      </dgm:t>
    </dgm:pt>
    <dgm:pt modelId="{485A6334-D411-441B-8B81-5F6F662F1352}">
      <dgm:prSet phldrT="[Tekst]" custT="1"/>
      <dgm:spPr/>
      <dgm:t>
        <a:bodyPr/>
        <a:lstStyle/>
        <a:p>
          <a:r>
            <a:rPr lang="pl-PL" sz="1200" b="1" dirty="0">
              <a:latin typeface="Times New Roman" pitchFamily="18" charset="0"/>
              <a:cs typeface="Times New Roman" pitchFamily="18" charset="0"/>
            </a:rPr>
            <a:t>Strategia </a:t>
          </a:r>
        </a:p>
        <a:p>
          <a:r>
            <a:rPr lang="pl-PL" sz="1200" b="1" dirty="0">
              <a:latin typeface="Times New Roman" pitchFamily="18" charset="0"/>
              <a:cs typeface="Times New Roman" pitchFamily="18" charset="0"/>
            </a:rPr>
            <a:t>Rozwoju Turystyki</a:t>
          </a:r>
        </a:p>
      </dgm:t>
    </dgm:pt>
    <dgm:pt modelId="{E5A8ECEF-8C8A-45FD-93F3-ED08A5FF34F6}" type="parTrans" cxnId="{B024956B-EB8E-4D02-8A86-A623EF8ACFC2}">
      <dgm:prSet/>
      <dgm:spPr/>
      <dgm:t>
        <a:bodyPr/>
        <a:lstStyle/>
        <a:p>
          <a:endParaRPr lang="pl-PL"/>
        </a:p>
      </dgm:t>
    </dgm:pt>
    <dgm:pt modelId="{43AF69A1-0C28-412D-B371-DFDB3A042E57}" type="sibTrans" cxnId="{B024956B-EB8E-4D02-8A86-A623EF8ACFC2}">
      <dgm:prSet/>
      <dgm:spPr/>
      <dgm:t>
        <a:bodyPr/>
        <a:lstStyle/>
        <a:p>
          <a:endParaRPr lang="pl-PL"/>
        </a:p>
      </dgm:t>
    </dgm:pt>
    <dgm:pt modelId="{0A242DFA-0DA2-43E9-AF9D-4B11584E6292}">
      <dgm:prSet phldrT="[Tekst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solidFill>
          <a:schemeClr val="accent5"/>
        </a:solidFill>
        <a:ln>
          <a:solidFill>
            <a:srgbClr val="FFFF00"/>
          </a:solidFill>
        </a:ln>
      </dgm:spPr>
      <dgm:t>
        <a:bodyPr/>
        <a:lstStyle/>
        <a:p>
          <a:r>
            <a:rPr lang="pl-PL" sz="1200" b="1" dirty="0">
              <a:latin typeface="Times New Roman" pitchFamily="18" charset="0"/>
              <a:cs typeface="Times New Roman" pitchFamily="18" charset="0"/>
            </a:rPr>
            <a:t>Strategia</a:t>
          </a:r>
        </a:p>
        <a:p>
          <a:r>
            <a:rPr lang="pl-PL" sz="1200" b="1" dirty="0">
              <a:latin typeface="Times New Roman" pitchFamily="18" charset="0"/>
              <a:cs typeface="Times New Roman" pitchFamily="18" charset="0"/>
            </a:rPr>
            <a:t> Rozwoju Kapitału Ludzkiego</a:t>
          </a:r>
        </a:p>
      </dgm:t>
    </dgm:pt>
    <dgm:pt modelId="{80399BB7-34C4-4484-81BB-1EECACA1B8F7}" type="parTrans" cxnId="{0B78C145-CF2D-4F35-84C3-9C414F4B0223}">
      <dgm:prSet/>
      <dgm:spPr/>
      <dgm:t>
        <a:bodyPr/>
        <a:lstStyle/>
        <a:p>
          <a:endParaRPr lang="pl-PL"/>
        </a:p>
      </dgm:t>
    </dgm:pt>
    <dgm:pt modelId="{E021A320-91FD-4DFA-898B-CE729AA93DC4}" type="sibTrans" cxnId="{0B78C145-CF2D-4F35-84C3-9C414F4B0223}">
      <dgm:prSet/>
      <dgm:spPr/>
      <dgm:t>
        <a:bodyPr/>
        <a:lstStyle/>
        <a:p>
          <a:endParaRPr lang="pl-PL"/>
        </a:p>
      </dgm:t>
    </dgm:pt>
    <dgm:pt modelId="{BD4565C7-BD77-40B1-992A-3532499D1D0E}">
      <dgm:prSet phldrT="[Tekst]" custT="1"/>
      <dgm:spPr/>
      <dgm:t>
        <a:bodyPr/>
        <a:lstStyle/>
        <a:p>
          <a:r>
            <a:rPr lang="pl-PL" sz="1200" b="1" dirty="0">
              <a:latin typeface="Times New Roman" pitchFamily="18" charset="0"/>
              <a:cs typeface="Times New Roman" pitchFamily="18" charset="0"/>
            </a:rPr>
            <a:t>Strategia </a:t>
          </a:r>
        </a:p>
        <a:p>
          <a:r>
            <a:rPr lang="pl-PL" sz="1200" b="1" dirty="0">
              <a:latin typeface="Times New Roman" pitchFamily="18" charset="0"/>
              <a:cs typeface="Times New Roman" pitchFamily="18" charset="0"/>
            </a:rPr>
            <a:t>Rozwoju Kapitału Społecznego</a:t>
          </a:r>
        </a:p>
      </dgm:t>
    </dgm:pt>
    <dgm:pt modelId="{A8AF2127-C2DA-440B-8A6F-29376C44723B}" type="parTrans" cxnId="{B7D8733B-6E08-48BC-94B7-8339E14C49FD}">
      <dgm:prSet/>
      <dgm:spPr/>
      <dgm:t>
        <a:bodyPr/>
        <a:lstStyle/>
        <a:p>
          <a:endParaRPr lang="pl-PL"/>
        </a:p>
      </dgm:t>
    </dgm:pt>
    <dgm:pt modelId="{6832F368-BBCE-4B5F-B562-2CB63395352B}" type="sibTrans" cxnId="{B7D8733B-6E08-48BC-94B7-8339E14C49FD}">
      <dgm:prSet/>
      <dgm:spPr/>
      <dgm:t>
        <a:bodyPr/>
        <a:lstStyle/>
        <a:p>
          <a:endParaRPr lang="pl-PL"/>
        </a:p>
      </dgm:t>
    </dgm:pt>
    <dgm:pt modelId="{92FCAE6E-8FA6-437B-8B4F-510709F196BD}">
      <dgm:prSet phldrT="[Tekst]" custT="1"/>
      <dgm:spPr/>
      <dgm:t>
        <a:bodyPr/>
        <a:lstStyle/>
        <a:p>
          <a:r>
            <a:rPr lang="pl-PL" sz="1200" b="1" dirty="0">
              <a:latin typeface="Times New Roman" pitchFamily="18" charset="0"/>
              <a:cs typeface="Times New Roman" pitchFamily="18" charset="0"/>
            </a:rPr>
            <a:t>Strategia </a:t>
          </a:r>
        </a:p>
        <a:p>
          <a:r>
            <a:rPr lang="pl-PL" sz="1200" b="1" dirty="0">
              <a:latin typeface="Times New Roman" pitchFamily="18" charset="0"/>
              <a:cs typeface="Times New Roman" pitchFamily="18" charset="0"/>
            </a:rPr>
            <a:t>Bezpieczeństwo Energetyczne i Środowisko</a:t>
          </a:r>
        </a:p>
      </dgm:t>
    </dgm:pt>
    <dgm:pt modelId="{42F80504-13BE-4B8D-92D7-D53C7F2A0DE9}" type="parTrans" cxnId="{300B1085-B958-46DC-B21A-AB88DDBF01B4}">
      <dgm:prSet/>
      <dgm:spPr/>
      <dgm:t>
        <a:bodyPr/>
        <a:lstStyle/>
        <a:p>
          <a:endParaRPr lang="pl-PL"/>
        </a:p>
      </dgm:t>
    </dgm:pt>
    <dgm:pt modelId="{DBE7A999-EF7F-490C-AA2B-ED0F925C1F32}" type="sibTrans" cxnId="{300B1085-B958-46DC-B21A-AB88DDBF01B4}">
      <dgm:prSet/>
      <dgm:spPr/>
      <dgm:t>
        <a:bodyPr/>
        <a:lstStyle/>
        <a:p>
          <a:endParaRPr lang="pl-PL"/>
        </a:p>
      </dgm:t>
    </dgm:pt>
    <dgm:pt modelId="{E431FF78-EC8D-4C81-8ADE-10C8ECDAF0F3}">
      <dgm:prSet phldrT="[Tekst]" custT="1"/>
      <dgm:spPr/>
      <dgm:t>
        <a:bodyPr/>
        <a:lstStyle/>
        <a:p>
          <a:r>
            <a:rPr lang="pl-PL" sz="1200" b="1" dirty="0">
              <a:latin typeface="Times New Roman" pitchFamily="18" charset="0"/>
              <a:cs typeface="Times New Roman" pitchFamily="18" charset="0"/>
            </a:rPr>
            <a:t>Strategia </a:t>
          </a:r>
        </a:p>
        <a:p>
          <a:r>
            <a:rPr lang="pl-PL" sz="1200" b="1" dirty="0">
              <a:latin typeface="Times New Roman" pitchFamily="18" charset="0"/>
              <a:cs typeface="Times New Roman" pitchFamily="18" charset="0"/>
            </a:rPr>
            <a:t>Sprawne Państwo</a:t>
          </a:r>
        </a:p>
      </dgm:t>
    </dgm:pt>
    <dgm:pt modelId="{A8FAE889-75CC-4524-A159-E658B3CDA83A}" type="parTrans" cxnId="{365971E9-B5C2-418F-98FF-75CCD07E316E}">
      <dgm:prSet/>
      <dgm:spPr/>
      <dgm:t>
        <a:bodyPr/>
        <a:lstStyle/>
        <a:p>
          <a:endParaRPr lang="pl-PL"/>
        </a:p>
      </dgm:t>
    </dgm:pt>
    <dgm:pt modelId="{21739171-CA93-448F-8E94-D992CCC774B2}" type="sibTrans" cxnId="{365971E9-B5C2-418F-98FF-75CCD07E316E}">
      <dgm:prSet/>
      <dgm:spPr/>
      <dgm:t>
        <a:bodyPr/>
        <a:lstStyle/>
        <a:p>
          <a:endParaRPr lang="pl-PL"/>
        </a:p>
      </dgm:t>
    </dgm:pt>
    <dgm:pt modelId="{08B19FF6-DDE4-41AC-A791-781CD913F4B5}">
      <dgm:prSet phldrT="[Tekst]" custT="1"/>
      <dgm:spPr/>
      <dgm:t>
        <a:bodyPr/>
        <a:lstStyle/>
        <a:p>
          <a:r>
            <a:rPr lang="pl-PL" sz="1200" b="1" dirty="0">
              <a:latin typeface="Times New Roman" pitchFamily="18" charset="0"/>
              <a:cs typeface="Times New Roman" pitchFamily="18" charset="0"/>
            </a:rPr>
            <a:t>Strategia </a:t>
          </a:r>
        </a:p>
        <a:p>
          <a:r>
            <a:rPr lang="pl-PL" sz="1200" b="1" dirty="0">
              <a:latin typeface="Times New Roman" pitchFamily="18" charset="0"/>
              <a:cs typeface="Times New Roman" pitchFamily="18" charset="0"/>
            </a:rPr>
            <a:t>Rozwoju Bezpieczeństwa Narodowego RP</a:t>
          </a:r>
        </a:p>
      </dgm:t>
    </dgm:pt>
    <dgm:pt modelId="{509C6820-BAB4-49F1-B1CA-D0F99428C7A2}" type="parTrans" cxnId="{192DBAED-DD5B-45A7-BD43-9FAC8BB3B544}">
      <dgm:prSet/>
      <dgm:spPr/>
      <dgm:t>
        <a:bodyPr/>
        <a:lstStyle/>
        <a:p>
          <a:endParaRPr lang="pl-PL"/>
        </a:p>
      </dgm:t>
    </dgm:pt>
    <dgm:pt modelId="{C748051E-F729-42A3-858E-055EADDC711F}" type="sibTrans" cxnId="{192DBAED-DD5B-45A7-BD43-9FAC8BB3B544}">
      <dgm:prSet/>
      <dgm:spPr/>
      <dgm:t>
        <a:bodyPr/>
        <a:lstStyle/>
        <a:p>
          <a:endParaRPr lang="pl-PL"/>
        </a:p>
      </dgm:t>
    </dgm:pt>
    <dgm:pt modelId="{4FEC99A0-2E87-438C-87C8-BC728F4D968B}">
      <dgm:prSet phldrT="[Tekst]" custT="1"/>
      <dgm:spPr/>
      <dgm:t>
        <a:bodyPr/>
        <a:lstStyle/>
        <a:p>
          <a:r>
            <a:rPr lang="pl-PL" sz="1200" b="1" dirty="0">
              <a:latin typeface="Times New Roman" pitchFamily="18" charset="0"/>
              <a:cs typeface="Times New Roman" pitchFamily="18" charset="0"/>
            </a:rPr>
            <a:t>Strategia</a:t>
          </a:r>
        </a:p>
        <a:p>
          <a:r>
            <a:rPr lang="pl-PL" sz="1200" b="1" dirty="0">
              <a:latin typeface="Times New Roman" pitchFamily="18" charset="0"/>
              <a:cs typeface="Times New Roman" pitchFamily="18" charset="0"/>
            </a:rPr>
            <a:t> Zrównoważonego Rozwoju Wsi, Rolnictwa i Rybactwa</a:t>
          </a:r>
        </a:p>
      </dgm:t>
    </dgm:pt>
    <dgm:pt modelId="{C0E2B2F9-8951-49B2-BC7A-A1FDDADF4B77}" type="parTrans" cxnId="{D0BA52E7-5CF3-4F6E-9C2B-520362252AB7}">
      <dgm:prSet/>
      <dgm:spPr/>
      <dgm:t>
        <a:bodyPr/>
        <a:lstStyle/>
        <a:p>
          <a:endParaRPr lang="pl-PL"/>
        </a:p>
      </dgm:t>
    </dgm:pt>
    <dgm:pt modelId="{43AE255F-A7DD-4C9B-8189-4BE4BE9ABDFF}" type="sibTrans" cxnId="{D0BA52E7-5CF3-4F6E-9C2B-520362252AB7}">
      <dgm:prSet/>
      <dgm:spPr/>
      <dgm:t>
        <a:bodyPr/>
        <a:lstStyle/>
        <a:p>
          <a:endParaRPr lang="pl-PL"/>
        </a:p>
      </dgm:t>
    </dgm:pt>
    <dgm:pt modelId="{FED01BD1-764B-402B-B1ED-B0964FF3F830}" type="pres">
      <dgm:prSet presAssocID="{5937A55F-675E-41AF-B62E-6BEF3272F3BB}" presName="cycle" presStyleCnt="0">
        <dgm:presLayoutVars>
          <dgm:dir/>
          <dgm:resizeHandles val="exact"/>
        </dgm:presLayoutVars>
      </dgm:prSet>
      <dgm:spPr/>
    </dgm:pt>
    <dgm:pt modelId="{86707EF0-1247-498F-9F38-AE05571CFE8B}" type="pres">
      <dgm:prSet presAssocID="{9CE1B5F0-2E17-44A8-97C1-ADEC3A10F112}" presName="node" presStyleLbl="node1" presStyleIdx="0" presStyleCnt="9" custScaleX="260452">
        <dgm:presLayoutVars>
          <dgm:bulletEnabled val="1"/>
        </dgm:presLayoutVars>
      </dgm:prSet>
      <dgm:spPr/>
    </dgm:pt>
    <dgm:pt modelId="{DFFC11E5-4A2D-4D42-9B6E-61F2FB459EE5}" type="pres">
      <dgm:prSet presAssocID="{9CE1B5F0-2E17-44A8-97C1-ADEC3A10F112}" presName="spNode" presStyleCnt="0"/>
      <dgm:spPr/>
    </dgm:pt>
    <dgm:pt modelId="{4C9F1756-71F1-4F35-A218-7B3F3ED91BBB}" type="pres">
      <dgm:prSet presAssocID="{E9FE8F51-93B7-4AB6-8F81-2EDFA0A0F3AF}" presName="sibTrans" presStyleLbl="sibTrans1D1" presStyleIdx="0" presStyleCnt="9"/>
      <dgm:spPr/>
    </dgm:pt>
    <dgm:pt modelId="{2E7DB9F8-7DB1-4075-A8DB-9E315C274C16}" type="pres">
      <dgm:prSet presAssocID="{AC0CF67E-7A8E-49A3-8DEF-64933604F901}" presName="node" presStyleLbl="node1" presStyleIdx="1" presStyleCnt="9" custScaleX="284549" custRadScaleRad="101721" custRadScaleInc="87817">
        <dgm:presLayoutVars>
          <dgm:bulletEnabled val="1"/>
        </dgm:presLayoutVars>
      </dgm:prSet>
      <dgm:spPr/>
    </dgm:pt>
    <dgm:pt modelId="{A3C253BE-2D09-4643-9546-703A11B182C3}" type="pres">
      <dgm:prSet presAssocID="{AC0CF67E-7A8E-49A3-8DEF-64933604F901}" presName="spNode" presStyleCnt="0"/>
      <dgm:spPr/>
    </dgm:pt>
    <dgm:pt modelId="{37E95BDB-4139-415F-BBC1-ACD627003B75}" type="pres">
      <dgm:prSet presAssocID="{E85A238F-2116-4C70-ACEA-20B56CA9CFEF}" presName="sibTrans" presStyleLbl="sibTrans1D1" presStyleIdx="1" presStyleCnt="9"/>
      <dgm:spPr/>
    </dgm:pt>
    <dgm:pt modelId="{29CA8A82-2E46-40B1-966D-826F6F4CA356}" type="pres">
      <dgm:prSet presAssocID="{485A6334-D411-441B-8B81-5F6F662F1352}" presName="node" presStyleLbl="node1" presStyleIdx="2" presStyleCnt="9" custScaleX="233136" custScaleY="94401">
        <dgm:presLayoutVars>
          <dgm:bulletEnabled val="1"/>
        </dgm:presLayoutVars>
      </dgm:prSet>
      <dgm:spPr/>
    </dgm:pt>
    <dgm:pt modelId="{BDA7FAFA-B600-4184-B9EF-3C7805516DD9}" type="pres">
      <dgm:prSet presAssocID="{485A6334-D411-441B-8B81-5F6F662F1352}" presName="spNode" presStyleCnt="0"/>
      <dgm:spPr/>
    </dgm:pt>
    <dgm:pt modelId="{50FDFF78-D207-430D-BC20-36E7E680DCA6}" type="pres">
      <dgm:prSet presAssocID="{43AF69A1-0C28-412D-B371-DFDB3A042E57}" presName="sibTrans" presStyleLbl="sibTrans1D1" presStyleIdx="2" presStyleCnt="9"/>
      <dgm:spPr/>
    </dgm:pt>
    <dgm:pt modelId="{4660CA4E-E96D-4586-B5DA-83DC789BB9A9}" type="pres">
      <dgm:prSet presAssocID="{0A242DFA-0DA2-43E9-AF9D-4B11584E6292}" presName="node" presStyleLbl="node1" presStyleIdx="3" presStyleCnt="9" custScaleX="243920" custScaleY="131255" custRadScaleRad="94677" custRadScaleInc="-52637">
        <dgm:presLayoutVars>
          <dgm:bulletEnabled val="1"/>
        </dgm:presLayoutVars>
      </dgm:prSet>
      <dgm:spPr/>
    </dgm:pt>
    <dgm:pt modelId="{FA358081-5277-4118-9ED7-D02120CD95E4}" type="pres">
      <dgm:prSet presAssocID="{0A242DFA-0DA2-43E9-AF9D-4B11584E6292}" presName="spNode" presStyleCnt="0"/>
      <dgm:spPr/>
    </dgm:pt>
    <dgm:pt modelId="{EAA0EEC4-D6BD-4DED-91C4-B1465AA4CC5E}" type="pres">
      <dgm:prSet presAssocID="{E021A320-91FD-4DFA-898B-CE729AA93DC4}" presName="sibTrans" presStyleLbl="sibTrans1D1" presStyleIdx="3" presStyleCnt="9"/>
      <dgm:spPr/>
    </dgm:pt>
    <dgm:pt modelId="{DB92ABFB-0A81-48C0-B21D-C0A8E7FA8E1A}" type="pres">
      <dgm:prSet presAssocID="{BD4565C7-BD77-40B1-992A-3532499D1D0E}" presName="node" presStyleLbl="node1" presStyleIdx="4" presStyleCnt="9" custScaleX="252995" custScaleY="127977" custRadScaleRad="100470" custRadScaleInc="-82956">
        <dgm:presLayoutVars>
          <dgm:bulletEnabled val="1"/>
        </dgm:presLayoutVars>
      </dgm:prSet>
      <dgm:spPr/>
    </dgm:pt>
    <dgm:pt modelId="{DB172660-0914-4137-9334-4476AB1638AE}" type="pres">
      <dgm:prSet presAssocID="{BD4565C7-BD77-40B1-992A-3532499D1D0E}" presName="spNode" presStyleCnt="0"/>
      <dgm:spPr/>
    </dgm:pt>
    <dgm:pt modelId="{CBCD5EAC-6505-4E3D-9B43-A68F21312A86}" type="pres">
      <dgm:prSet presAssocID="{6832F368-BBCE-4B5F-B562-2CB63395352B}" presName="sibTrans" presStyleLbl="sibTrans1D1" presStyleIdx="4" presStyleCnt="9"/>
      <dgm:spPr/>
    </dgm:pt>
    <dgm:pt modelId="{F6967369-41A3-4B63-A219-700EF0B502D6}" type="pres">
      <dgm:prSet presAssocID="{92FCAE6E-8FA6-437B-8B4F-510709F196BD}" presName="node" presStyleLbl="node1" presStyleIdx="5" presStyleCnt="9" custScaleX="224395" custScaleY="103969" custRadScaleRad="104431" custRadScaleInc="161846">
        <dgm:presLayoutVars>
          <dgm:bulletEnabled val="1"/>
        </dgm:presLayoutVars>
      </dgm:prSet>
      <dgm:spPr/>
    </dgm:pt>
    <dgm:pt modelId="{D08FD4C8-B8DA-4FB5-8ACB-410E7236BEB5}" type="pres">
      <dgm:prSet presAssocID="{92FCAE6E-8FA6-437B-8B4F-510709F196BD}" presName="spNode" presStyleCnt="0"/>
      <dgm:spPr/>
    </dgm:pt>
    <dgm:pt modelId="{9D5648D5-1C48-4D70-B0A2-C60CB4E1D7D3}" type="pres">
      <dgm:prSet presAssocID="{DBE7A999-EF7F-490C-AA2B-ED0F925C1F32}" presName="sibTrans" presStyleLbl="sibTrans1D1" presStyleIdx="5" presStyleCnt="9"/>
      <dgm:spPr/>
    </dgm:pt>
    <dgm:pt modelId="{EB913005-1BED-4530-B621-2343292D7AB8}" type="pres">
      <dgm:prSet presAssocID="{E431FF78-EC8D-4C81-8ADE-10C8ECDAF0F3}" presName="node" presStyleLbl="node1" presStyleIdx="6" presStyleCnt="9" custScaleX="219149" custScaleY="107248" custRadScaleRad="95233" custRadScaleInc="84237">
        <dgm:presLayoutVars>
          <dgm:bulletEnabled val="1"/>
        </dgm:presLayoutVars>
      </dgm:prSet>
      <dgm:spPr/>
    </dgm:pt>
    <dgm:pt modelId="{7F78F74B-9EFD-4041-AAB0-EAA12726C01B}" type="pres">
      <dgm:prSet presAssocID="{E431FF78-EC8D-4C81-8ADE-10C8ECDAF0F3}" presName="spNode" presStyleCnt="0"/>
      <dgm:spPr/>
    </dgm:pt>
    <dgm:pt modelId="{DC72BD1F-CD42-429A-9253-5DAF43A5C32B}" type="pres">
      <dgm:prSet presAssocID="{21739171-CA93-448F-8E94-D992CCC774B2}" presName="sibTrans" presStyleLbl="sibTrans1D1" presStyleIdx="6" presStyleCnt="9"/>
      <dgm:spPr/>
    </dgm:pt>
    <dgm:pt modelId="{2A511CAB-8726-4619-BDAC-37008E33A3CC}" type="pres">
      <dgm:prSet presAssocID="{08B19FF6-DDE4-41AC-A791-781CD913F4B5}" presName="node" presStyleLbl="node1" presStyleIdx="7" presStyleCnt="9" custScaleX="259180" custScaleY="114577">
        <dgm:presLayoutVars>
          <dgm:bulletEnabled val="1"/>
        </dgm:presLayoutVars>
      </dgm:prSet>
      <dgm:spPr/>
    </dgm:pt>
    <dgm:pt modelId="{F58289C3-57AC-4DC6-AA74-510FBF1FFCFB}" type="pres">
      <dgm:prSet presAssocID="{08B19FF6-DDE4-41AC-A791-781CD913F4B5}" presName="spNode" presStyleCnt="0"/>
      <dgm:spPr/>
    </dgm:pt>
    <dgm:pt modelId="{B6BBA9E8-488A-4175-8972-5FBE52F1BBDA}" type="pres">
      <dgm:prSet presAssocID="{C748051E-F729-42A3-858E-055EADDC711F}" presName="sibTrans" presStyleLbl="sibTrans1D1" presStyleIdx="7" presStyleCnt="9"/>
      <dgm:spPr/>
    </dgm:pt>
    <dgm:pt modelId="{3E54716E-13E2-4B35-ACC3-76C9E8197223}" type="pres">
      <dgm:prSet presAssocID="{4FEC99A0-2E87-438C-87C8-BC728F4D968B}" presName="node" presStyleLbl="node1" presStyleIdx="8" presStyleCnt="9" custScaleX="266490" custScaleY="109862" custRadScaleRad="96652" custRadScaleInc="-83380">
        <dgm:presLayoutVars>
          <dgm:bulletEnabled val="1"/>
        </dgm:presLayoutVars>
      </dgm:prSet>
      <dgm:spPr/>
    </dgm:pt>
    <dgm:pt modelId="{A6484098-E865-4DE7-B87A-62918E54262E}" type="pres">
      <dgm:prSet presAssocID="{4FEC99A0-2E87-438C-87C8-BC728F4D968B}" presName="spNode" presStyleCnt="0"/>
      <dgm:spPr/>
    </dgm:pt>
    <dgm:pt modelId="{D7D3E5B6-B7FE-4A60-8F15-7141654041B5}" type="pres">
      <dgm:prSet presAssocID="{43AE255F-A7DD-4C9B-8189-4BE4BE9ABDFF}" presName="sibTrans" presStyleLbl="sibTrans1D1" presStyleIdx="8" presStyleCnt="9"/>
      <dgm:spPr/>
    </dgm:pt>
  </dgm:ptLst>
  <dgm:cxnLst>
    <dgm:cxn modelId="{4CFBE605-AF72-48C5-A987-0855D762CF0E}" type="presOf" srcId="{0A242DFA-0DA2-43E9-AF9D-4B11584E6292}" destId="{4660CA4E-E96D-4586-B5DA-83DC789BB9A9}" srcOrd="0" destOrd="0" presId="urn:microsoft.com/office/officeart/2005/8/layout/cycle6"/>
    <dgm:cxn modelId="{9365000E-D43F-4610-BE59-F63007F28802}" type="presOf" srcId="{43AF69A1-0C28-412D-B371-DFDB3A042E57}" destId="{50FDFF78-D207-430D-BC20-36E7E680DCA6}" srcOrd="0" destOrd="0" presId="urn:microsoft.com/office/officeart/2005/8/layout/cycle6"/>
    <dgm:cxn modelId="{8F4D271D-1405-46F9-8E0A-74DF246BE02A}" srcId="{5937A55F-675E-41AF-B62E-6BEF3272F3BB}" destId="{9CE1B5F0-2E17-44A8-97C1-ADEC3A10F112}" srcOrd="0" destOrd="0" parTransId="{2A7FAC2C-5DAD-4796-B160-15A579706933}" sibTransId="{E9FE8F51-93B7-4AB6-8F81-2EDFA0A0F3AF}"/>
    <dgm:cxn modelId="{B7D8733B-6E08-48BC-94B7-8339E14C49FD}" srcId="{5937A55F-675E-41AF-B62E-6BEF3272F3BB}" destId="{BD4565C7-BD77-40B1-992A-3532499D1D0E}" srcOrd="4" destOrd="0" parTransId="{A8AF2127-C2DA-440B-8A6F-29376C44723B}" sibTransId="{6832F368-BBCE-4B5F-B562-2CB63395352B}"/>
    <dgm:cxn modelId="{AB5CA064-B996-4688-B07D-2BEFF47074EF}" type="presOf" srcId="{6832F368-BBCE-4B5F-B562-2CB63395352B}" destId="{CBCD5EAC-6505-4E3D-9B43-A68F21312A86}" srcOrd="0" destOrd="0" presId="urn:microsoft.com/office/officeart/2005/8/layout/cycle6"/>
    <dgm:cxn modelId="{0B78C145-CF2D-4F35-84C3-9C414F4B0223}" srcId="{5937A55F-675E-41AF-B62E-6BEF3272F3BB}" destId="{0A242DFA-0DA2-43E9-AF9D-4B11584E6292}" srcOrd="3" destOrd="0" parTransId="{80399BB7-34C4-4484-81BB-1EECACA1B8F7}" sibTransId="{E021A320-91FD-4DFA-898B-CE729AA93DC4}"/>
    <dgm:cxn modelId="{9910C268-EED7-4CA0-A07F-66F90F23991A}" type="presOf" srcId="{92FCAE6E-8FA6-437B-8B4F-510709F196BD}" destId="{F6967369-41A3-4B63-A219-700EF0B502D6}" srcOrd="0" destOrd="0" presId="urn:microsoft.com/office/officeart/2005/8/layout/cycle6"/>
    <dgm:cxn modelId="{B024956B-EB8E-4D02-8A86-A623EF8ACFC2}" srcId="{5937A55F-675E-41AF-B62E-6BEF3272F3BB}" destId="{485A6334-D411-441B-8B81-5F6F662F1352}" srcOrd="2" destOrd="0" parTransId="{E5A8ECEF-8C8A-45FD-93F3-ED08A5FF34F6}" sibTransId="{43AF69A1-0C28-412D-B371-DFDB3A042E57}"/>
    <dgm:cxn modelId="{9DD62275-A640-4585-BDE2-18F179562210}" type="presOf" srcId="{4FEC99A0-2E87-438C-87C8-BC728F4D968B}" destId="{3E54716E-13E2-4B35-ACC3-76C9E8197223}" srcOrd="0" destOrd="0" presId="urn:microsoft.com/office/officeart/2005/8/layout/cycle6"/>
    <dgm:cxn modelId="{1F9E3657-9988-497C-B8CE-4D67F58FDA16}" type="presOf" srcId="{E431FF78-EC8D-4C81-8ADE-10C8ECDAF0F3}" destId="{EB913005-1BED-4530-B621-2343292D7AB8}" srcOrd="0" destOrd="0" presId="urn:microsoft.com/office/officeart/2005/8/layout/cycle6"/>
    <dgm:cxn modelId="{62523E58-5FB5-4BA8-BDA3-9A86FACE6755}" srcId="{5937A55F-675E-41AF-B62E-6BEF3272F3BB}" destId="{AC0CF67E-7A8E-49A3-8DEF-64933604F901}" srcOrd="1" destOrd="0" parTransId="{4A9958EE-E527-47EE-94CD-E5987130E18F}" sibTransId="{E85A238F-2116-4C70-ACEA-20B56CA9CFEF}"/>
    <dgm:cxn modelId="{300B1085-B958-46DC-B21A-AB88DDBF01B4}" srcId="{5937A55F-675E-41AF-B62E-6BEF3272F3BB}" destId="{92FCAE6E-8FA6-437B-8B4F-510709F196BD}" srcOrd="5" destOrd="0" parTransId="{42F80504-13BE-4B8D-92D7-D53C7F2A0DE9}" sibTransId="{DBE7A999-EF7F-490C-AA2B-ED0F925C1F32}"/>
    <dgm:cxn modelId="{D4530288-400F-432A-84B1-DEE7BC73D054}" type="presOf" srcId="{BD4565C7-BD77-40B1-992A-3532499D1D0E}" destId="{DB92ABFB-0A81-48C0-B21D-C0A8E7FA8E1A}" srcOrd="0" destOrd="0" presId="urn:microsoft.com/office/officeart/2005/8/layout/cycle6"/>
    <dgm:cxn modelId="{B7328391-4FCE-4159-995F-C1EE6DCC5E51}" type="presOf" srcId="{9CE1B5F0-2E17-44A8-97C1-ADEC3A10F112}" destId="{86707EF0-1247-498F-9F38-AE05571CFE8B}" srcOrd="0" destOrd="0" presId="urn:microsoft.com/office/officeart/2005/8/layout/cycle6"/>
    <dgm:cxn modelId="{53C64D97-9BCE-4654-8701-CDB3FBC742EE}" type="presOf" srcId="{AC0CF67E-7A8E-49A3-8DEF-64933604F901}" destId="{2E7DB9F8-7DB1-4075-A8DB-9E315C274C16}" srcOrd="0" destOrd="0" presId="urn:microsoft.com/office/officeart/2005/8/layout/cycle6"/>
    <dgm:cxn modelId="{6CBE5599-DC1F-4594-8022-FC0E03CC4F3E}" type="presOf" srcId="{C748051E-F729-42A3-858E-055EADDC711F}" destId="{B6BBA9E8-488A-4175-8972-5FBE52F1BBDA}" srcOrd="0" destOrd="0" presId="urn:microsoft.com/office/officeart/2005/8/layout/cycle6"/>
    <dgm:cxn modelId="{B71AC1A4-BAC6-4915-9205-191470944AF4}" type="presOf" srcId="{43AE255F-A7DD-4C9B-8189-4BE4BE9ABDFF}" destId="{D7D3E5B6-B7FE-4A60-8F15-7141654041B5}" srcOrd="0" destOrd="0" presId="urn:microsoft.com/office/officeart/2005/8/layout/cycle6"/>
    <dgm:cxn modelId="{4B9F8CBB-0441-49DC-8DBF-59569CE48FA9}" type="presOf" srcId="{21739171-CA93-448F-8E94-D992CCC774B2}" destId="{DC72BD1F-CD42-429A-9253-5DAF43A5C32B}" srcOrd="0" destOrd="0" presId="urn:microsoft.com/office/officeart/2005/8/layout/cycle6"/>
    <dgm:cxn modelId="{D657ECC7-DB20-47CF-A12F-56A13A07EB0F}" type="presOf" srcId="{08B19FF6-DDE4-41AC-A791-781CD913F4B5}" destId="{2A511CAB-8726-4619-BDAC-37008E33A3CC}" srcOrd="0" destOrd="0" presId="urn:microsoft.com/office/officeart/2005/8/layout/cycle6"/>
    <dgm:cxn modelId="{6B4CC6CB-8548-4676-9D8E-85A215472C85}" type="presOf" srcId="{5937A55F-675E-41AF-B62E-6BEF3272F3BB}" destId="{FED01BD1-764B-402B-B1ED-B0964FF3F830}" srcOrd="0" destOrd="0" presId="urn:microsoft.com/office/officeart/2005/8/layout/cycle6"/>
    <dgm:cxn modelId="{E32926D5-BEA4-4FF1-8AE0-987F1BC6FB42}" type="presOf" srcId="{485A6334-D411-441B-8B81-5F6F662F1352}" destId="{29CA8A82-2E46-40B1-966D-826F6F4CA356}" srcOrd="0" destOrd="0" presId="urn:microsoft.com/office/officeart/2005/8/layout/cycle6"/>
    <dgm:cxn modelId="{12EBC1D5-3A82-4C5E-B337-91F8668AEA57}" type="presOf" srcId="{E021A320-91FD-4DFA-898B-CE729AA93DC4}" destId="{EAA0EEC4-D6BD-4DED-91C4-B1465AA4CC5E}" srcOrd="0" destOrd="0" presId="urn:microsoft.com/office/officeart/2005/8/layout/cycle6"/>
    <dgm:cxn modelId="{0A5BCEDA-0453-4698-A9FE-0E24CAAEFA5F}" type="presOf" srcId="{E9FE8F51-93B7-4AB6-8F81-2EDFA0A0F3AF}" destId="{4C9F1756-71F1-4F35-A218-7B3F3ED91BBB}" srcOrd="0" destOrd="0" presId="urn:microsoft.com/office/officeart/2005/8/layout/cycle6"/>
    <dgm:cxn modelId="{D0BA52E7-5CF3-4F6E-9C2B-520362252AB7}" srcId="{5937A55F-675E-41AF-B62E-6BEF3272F3BB}" destId="{4FEC99A0-2E87-438C-87C8-BC728F4D968B}" srcOrd="8" destOrd="0" parTransId="{C0E2B2F9-8951-49B2-BC7A-A1FDDADF4B77}" sibTransId="{43AE255F-A7DD-4C9B-8189-4BE4BE9ABDFF}"/>
    <dgm:cxn modelId="{365971E9-B5C2-418F-98FF-75CCD07E316E}" srcId="{5937A55F-675E-41AF-B62E-6BEF3272F3BB}" destId="{E431FF78-EC8D-4C81-8ADE-10C8ECDAF0F3}" srcOrd="6" destOrd="0" parTransId="{A8FAE889-75CC-4524-A159-E658B3CDA83A}" sibTransId="{21739171-CA93-448F-8E94-D992CCC774B2}"/>
    <dgm:cxn modelId="{5EE3A7E9-E806-47B5-A501-ECF76A2EA1A1}" type="presOf" srcId="{DBE7A999-EF7F-490C-AA2B-ED0F925C1F32}" destId="{9D5648D5-1C48-4D70-B0A2-C60CB4E1D7D3}" srcOrd="0" destOrd="0" presId="urn:microsoft.com/office/officeart/2005/8/layout/cycle6"/>
    <dgm:cxn modelId="{192DBAED-DD5B-45A7-BD43-9FAC8BB3B544}" srcId="{5937A55F-675E-41AF-B62E-6BEF3272F3BB}" destId="{08B19FF6-DDE4-41AC-A791-781CD913F4B5}" srcOrd="7" destOrd="0" parTransId="{509C6820-BAB4-49F1-B1CA-D0F99428C7A2}" sibTransId="{C748051E-F729-42A3-858E-055EADDC711F}"/>
    <dgm:cxn modelId="{26D910F4-80CD-4E65-A9B9-25856DCC858D}" type="presOf" srcId="{E85A238F-2116-4C70-ACEA-20B56CA9CFEF}" destId="{37E95BDB-4139-415F-BBC1-ACD627003B75}" srcOrd="0" destOrd="0" presId="urn:microsoft.com/office/officeart/2005/8/layout/cycle6"/>
    <dgm:cxn modelId="{86EA3A97-4738-4227-9E44-1EAAEF738C2F}" type="presParOf" srcId="{FED01BD1-764B-402B-B1ED-B0964FF3F830}" destId="{86707EF0-1247-498F-9F38-AE05571CFE8B}" srcOrd="0" destOrd="0" presId="urn:microsoft.com/office/officeart/2005/8/layout/cycle6"/>
    <dgm:cxn modelId="{ED248105-48FD-496B-9958-C490A51EC932}" type="presParOf" srcId="{FED01BD1-764B-402B-B1ED-B0964FF3F830}" destId="{DFFC11E5-4A2D-4D42-9B6E-61F2FB459EE5}" srcOrd="1" destOrd="0" presId="urn:microsoft.com/office/officeart/2005/8/layout/cycle6"/>
    <dgm:cxn modelId="{33B93F05-E1BF-46A0-9668-782C52664E44}" type="presParOf" srcId="{FED01BD1-764B-402B-B1ED-B0964FF3F830}" destId="{4C9F1756-71F1-4F35-A218-7B3F3ED91BBB}" srcOrd="2" destOrd="0" presId="urn:microsoft.com/office/officeart/2005/8/layout/cycle6"/>
    <dgm:cxn modelId="{CC7B8771-EF31-41C1-AEFB-C37A8AEE59AE}" type="presParOf" srcId="{FED01BD1-764B-402B-B1ED-B0964FF3F830}" destId="{2E7DB9F8-7DB1-4075-A8DB-9E315C274C16}" srcOrd="3" destOrd="0" presId="urn:microsoft.com/office/officeart/2005/8/layout/cycle6"/>
    <dgm:cxn modelId="{B9B67477-9432-431F-AD59-877A16911338}" type="presParOf" srcId="{FED01BD1-764B-402B-B1ED-B0964FF3F830}" destId="{A3C253BE-2D09-4643-9546-703A11B182C3}" srcOrd="4" destOrd="0" presId="urn:microsoft.com/office/officeart/2005/8/layout/cycle6"/>
    <dgm:cxn modelId="{783E996C-8746-4750-8D15-9E0BEA0EF154}" type="presParOf" srcId="{FED01BD1-764B-402B-B1ED-B0964FF3F830}" destId="{37E95BDB-4139-415F-BBC1-ACD627003B75}" srcOrd="5" destOrd="0" presId="urn:microsoft.com/office/officeart/2005/8/layout/cycle6"/>
    <dgm:cxn modelId="{CBDAAAA4-B837-4F2B-B546-FF09AD7FEF6B}" type="presParOf" srcId="{FED01BD1-764B-402B-B1ED-B0964FF3F830}" destId="{29CA8A82-2E46-40B1-966D-826F6F4CA356}" srcOrd="6" destOrd="0" presId="urn:microsoft.com/office/officeart/2005/8/layout/cycle6"/>
    <dgm:cxn modelId="{FC7332D9-7695-4F8D-A67F-38F7043BE6D9}" type="presParOf" srcId="{FED01BD1-764B-402B-B1ED-B0964FF3F830}" destId="{BDA7FAFA-B600-4184-B9EF-3C7805516DD9}" srcOrd="7" destOrd="0" presId="urn:microsoft.com/office/officeart/2005/8/layout/cycle6"/>
    <dgm:cxn modelId="{AE048F33-1E90-4CE3-B348-E9824F777C1D}" type="presParOf" srcId="{FED01BD1-764B-402B-B1ED-B0964FF3F830}" destId="{50FDFF78-D207-430D-BC20-36E7E680DCA6}" srcOrd="8" destOrd="0" presId="urn:microsoft.com/office/officeart/2005/8/layout/cycle6"/>
    <dgm:cxn modelId="{5506990E-F555-49DE-B291-E1D83DAB8E00}" type="presParOf" srcId="{FED01BD1-764B-402B-B1ED-B0964FF3F830}" destId="{4660CA4E-E96D-4586-B5DA-83DC789BB9A9}" srcOrd="9" destOrd="0" presId="urn:microsoft.com/office/officeart/2005/8/layout/cycle6"/>
    <dgm:cxn modelId="{7E5A17D7-C18B-4F8C-827F-D9329F37D0B9}" type="presParOf" srcId="{FED01BD1-764B-402B-B1ED-B0964FF3F830}" destId="{FA358081-5277-4118-9ED7-D02120CD95E4}" srcOrd="10" destOrd="0" presId="urn:microsoft.com/office/officeart/2005/8/layout/cycle6"/>
    <dgm:cxn modelId="{63FA5E41-96E3-4C49-BB45-E585509BF2AD}" type="presParOf" srcId="{FED01BD1-764B-402B-B1ED-B0964FF3F830}" destId="{EAA0EEC4-D6BD-4DED-91C4-B1465AA4CC5E}" srcOrd="11" destOrd="0" presId="urn:microsoft.com/office/officeart/2005/8/layout/cycle6"/>
    <dgm:cxn modelId="{8AD90516-3BFF-4DBD-8D1B-BD8CE4DAB98F}" type="presParOf" srcId="{FED01BD1-764B-402B-B1ED-B0964FF3F830}" destId="{DB92ABFB-0A81-48C0-B21D-C0A8E7FA8E1A}" srcOrd="12" destOrd="0" presId="urn:microsoft.com/office/officeart/2005/8/layout/cycle6"/>
    <dgm:cxn modelId="{DF7E2F8B-2BA5-4BC3-8C69-B33F08D5D939}" type="presParOf" srcId="{FED01BD1-764B-402B-B1ED-B0964FF3F830}" destId="{DB172660-0914-4137-9334-4476AB1638AE}" srcOrd="13" destOrd="0" presId="urn:microsoft.com/office/officeart/2005/8/layout/cycle6"/>
    <dgm:cxn modelId="{B785890B-27C4-4247-B297-5731C4AC2361}" type="presParOf" srcId="{FED01BD1-764B-402B-B1ED-B0964FF3F830}" destId="{CBCD5EAC-6505-4E3D-9B43-A68F21312A86}" srcOrd="14" destOrd="0" presId="urn:microsoft.com/office/officeart/2005/8/layout/cycle6"/>
    <dgm:cxn modelId="{E0DB0BA2-FE10-49B2-BA09-40998EF5C0C9}" type="presParOf" srcId="{FED01BD1-764B-402B-B1ED-B0964FF3F830}" destId="{F6967369-41A3-4B63-A219-700EF0B502D6}" srcOrd="15" destOrd="0" presId="urn:microsoft.com/office/officeart/2005/8/layout/cycle6"/>
    <dgm:cxn modelId="{59F910FA-275F-47DC-A290-D45AA262B802}" type="presParOf" srcId="{FED01BD1-764B-402B-B1ED-B0964FF3F830}" destId="{D08FD4C8-B8DA-4FB5-8ACB-410E7236BEB5}" srcOrd="16" destOrd="0" presId="urn:microsoft.com/office/officeart/2005/8/layout/cycle6"/>
    <dgm:cxn modelId="{1BD731E8-6216-42AB-B882-D8479FA11692}" type="presParOf" srcId="{FED01BD1-764B-402B-B1ED-B0964FF3F830}" destId="{9D5648D5-1C48-4D70-B0A2-C60CB4E1D7D3}" srcOrd="17" destOrd="0" presId="urn:microsoft.com/office/officeart/2005/8/layout/cycle6"/>
    <dgm:cxn modelId="{B2092E87-39D7-44E1-96E6-21633E8ACF31}" type="presParOf" srcId="{FED01BD1-764B-402B-B1ED-B0964FF3F830}" destId="{EB913005-1BED-4530-B621-2343292D7AB8}" srcOrd="18" destOrd="0" presId="urn:microsoft.com/office/officeart/2005/8/layout/cycle6"/>
    <dgm:cxn modelId="{BD22EFAD-6A2E-44C9-9B11-B796E43114DF}" type="presParOf" srcId="{FED01BD1-764B-402B-B1ED-B0964FF3F830}" destId="{7F78F74B-9EFD-4041-AAB0-EAA12726C01B}" srcOrd="19" destOrd="0" presId="urn:microsoft.com/office/officeart/2005/8/layout/cycle6"/>
    <dgm:cxn modelId="{65287C91-DA33-4EF0-BDBA-7D68D8EE7EA7}" type="presParOf" srcId="{FED01BD1-764B-402B-B1ED-B0964FF3F830}" destId="{DC72BD1F-CD42-429A-9253-5DAF43A5C32B}" srcOrd="20" destOrd="0" presId="urn:microsoft.com/office/officeart/2005/8/layout/cycle6"/>
    <dgm:cxn modelId="{F3456A20-8359-435A-87F6-4F1340DCFB0D}" type="presParOf" srcId="{FED01BD1-764B-402B-B1ED-B0964FF3F830}" destId="{2A511CAB-8726-4619-BDAC-37008E33A3CC}" srcOrd="21" destOrd="0" presId="urn:microsoft.com/office/officeart/2005/8/layout/cycle6"/>
    <dgm:cxn modelId="{28949732-8EF2-4613-A644-EA669523E6F4}" type="presParOf" srcId="{FED01BD1-764B-402B-B1ED-B0964FF3F830}" destId="{F58289C3-57AC-4DC6-AA74-510FBF1FFCFB}" srcOrd="22" destOrd="0" presId="urn:microsoft.com/office/officeart/2005/8/layout/cycle6"/>
    <dgm:cxn modelId="{594EA26D-8067-4F5E-9D70-AA2BC548B9B7}" type="presParOf" srcId="{FED01BD1-764B-402B-B1ED-B0964FF3F830}" destId="{B6BBA9E8-488A-4175-8972-5FBE52F1BBDA}" srcOrd="23" destOrd="0" presId="urn:microsoft.com/office/officeart/2005/8/layout/cycle6"/>
    <dgm:cxn modelId="{CF911466-556F-402A-BED7-0A910AC3311A}" type="presParOf" srcId="{FED01BD1-764B-402B-B1ED-B0964FF3F830}" destId="{3E54716E-13E2-4B35-ACC3-76C9E8197223}" srcOrd="24" destOrd="0" presId="urn:microsoft.com/office/officeart/2005/8/layout/cycle6"/>
    <dgm:cxn modelId="{0CBA0BCD-1DA1-4741-AEFF-57350308E01B}" type="presParOf" srcId="{FED01BD1-764B-402B-B1ED-B0964FF3F830}" destId="{A6484098-E865-4DE7-B87A-62918E54262E}" srcOrd="25" destOrd="0" presId="urn:microsoft.com/office/officeart/2005/8/layout/cycle6"/>
    <dgm:cxn modelId="{1CAD0F2A-AA21-4CD5-9D5C-124A4A7ED65B}" type="presParOf" srcId="{FED01BD1-764B-402B-B1ED-B0964FF3F830}" destId="{D7D3E5B6-B7FE-4A60-8F15-7141654041B5}" srcOrd="26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11C67F-35F2-4BBA-B825-7BAFDA909FC4}">
      <dsp:nvSpPr>
        <dsp:cNvPr id="0" name=""/>
        <dsp:cNvSpPr/>
      </dsp:nvSpPr>
      <dsp:spPr>
        <a:xfrm>
          <a:off x="4392487" y="0"/>
          <a:ext cx="2928325" cy="1289639"/>
        </a:xfrm>
        <a:prstGeom prst="trapezoid">
          <a:avLst>
            <a:gd name="adj" fmla="val 113533"/>
          </a:avLst>
        </a:prstGeom>
        <a:solidFill>
          <a:schemeClr val="accent6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b="1" kern="1200" dirty="0">
              <a:latin typeface="Times New Roman" pitchFamily="18" charset="0"/>
              <a:cs typeface="Times New Roman" pitchFamily="18" charset="0"/>
            </a:rPr>
            <a:t>Długookresowa  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b="1" kern="1200" dirty="0">
              <a:latin typeface="Times New Roman" pitchFamily="18" charset="0"/>
              <a:cs typeface="Times New Roman" pitchFamily="18" charset="0"/>
            </a:rPr>
            <a:t>Strategia 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b="1" kern="1200" dirty="0">
              <a:latin typeface="Times New Roman" pitchFamily="18" charset="0"/>
              <a:cs typeface="Times New Roman" pitchFamily="18" charset="0"/>
            </a:rPr>
            <a:t>Rozwoju Kraju</a:t>
          </a:r>
        </a:p>
      </dsp:txBody>
      <dsp:txXfrm>
        <a:off x="4392487" y="0"/>
        <a:ext cx="2928325" cy="1289639"/>
      </dsp:txXfrm>
    </dsp:sp>
    <dsp:sp modelId="{8DB208EB-E959-4859-901D-02A357EB9F36}">
      <dsp:nvSpPr>
        <dsp:cNvPr id="0" name=""/>
        <dsp:cNvSpPr/>
      </dsp:nvSpPr>
      <dsp:spPr>
        <a:xfrm>
          <a:off x="2928325" y="1289639"/>
          <a:ext cx="5856650" cy="1289639"/>
        </a:xfrm>
        <a:prstGeom prst="trapezoid">
          <a:avLst>
            <a:gd name="adj" fmla="val 113533"/>
          </a:avLst>
        </a:prstGeom>
        <a:solidFill>
          <a:schemeClr val="accent1">
            <a:lumMod val="9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b="1" kern="1200" dirty="0">
              <a:latin typeface="Times New Roman" pitchFamily="18" charset="0"/>
              <a:cs typeface="Times New Roman" pitchFamily="18" charset="0"/>
            </a:rPr>
            <a:t>Średniookresowa Strategia Rozwoju Kraju</a:t>
          </a:r>
        </a:p>
      </dsp:txBody>
      <dsp:txXfrm>
        <a:off x="3953239" y="1289639"/>
        <a:ext cx="3806822" cy="1289639"/>
      </dsp:txXfrm>
    </dsp:sp>
    <dsp:sp modelId="{E0D86728-BF89-42D4-B7EB-18BF0E9577D9}">
      <dsp:nvSpPr>
        <dsp:cNvPr id="0" name=""/>
        <dsp:cNvSpPr/>
      </dsp:nvSpPr>
      <dsp:spPr>
        <a:xfrm>
          <a:off x="1464162" y="2579278"/>
          <a:ext cx="8784975" cy="1289639"/>
        </a:xfrm>
        <a:prstGeom prst="trapezoid">
          <a:avLst>
            <a:gd name="adj" fmla="val 113533"/>
          </a:avLst>
        </a:prstGeom>
        <a:solidFill>
          <a:schemeClr val="accent2">
            <a:hueOff val="-970242"/>
            <a:satOff val="-55952"/>
            <a:lumOff val="575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b="1" kern="1200" dirty="0">
              <a:latin typeface="Times New Roman" pitchFamily="18" charset="0"/>
              <a:cs typeface="Times New Roman" pitchFamily="18" charset="0"/>
            </a:rPr>
            <a:t>9 zintegrowanych strategii rozwoju</a:t>
          </a:r>
        </a:p>
      </dsp:txBody>
      <dsp:txXfrm>
        <a:off x="3001533" y="2579278"/>
        <a:ext cx="5710234" cy="1289639"/>
      </dsp:txXfrm>
    </dsp:sp>
    <dsp:sp modelId="{E25DC856-0A1F-4F37-8DF9-4F12FD4D1CF6}">
      <dsp:nvSpPr>
        <dsp:cNvPr id="0" name=""/>
        <dsp:cNvSpPr/>
      </dsp:nvSpPr>
      <dsp:spPr>
        <a:xfrm>
          <a:off x="0" y="3868917"/>
          <a:ext cx="11713301" cy="1289639"/>
        </a:xfrm>
        <a:prstGeom prst="trapezoid">
          <a:avLst>
            <a:gd name="adj" fmla="val 113533"/>
          </a:avLst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400" b="1" kern="1200" dirty="0">
              <a:latin typeface="Times New Roman" pitchFamily="18" charset="0"/>
              <a:cs typeface="Times New Roman" pitchFamily="18" charset="0"/>
            </a:rPr>
            <a:t>Strategie regionalne, powiatowe gminne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24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2049827" y="3868917"/>
        <a:ext cx="7613645" cy="128963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6707EF0-1247-498F-9F38-AE05571CFE8B}">
      <dsp:nvSpPr>
        <dsp:cNvPr id="0" name=""/>
        <dsp:cNvSpPr/>
      </dsp:nvSpPr>
      <dsp:spPr>
        <a:xfrm>
          <a:off x="4472145" y="-40041"/>
          <a:ext cx="2510590" cy="626558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b="1" kern="1200" dirty="0">
              <a:latin typeface="Times New Roman" pitchFamily="18" charset="0"/>
              <a:cs typeface="Times New Roman" pitchFamily="18" charset="0"/>
            </a:rPr>
            <a:t>Krajowa Strategia 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b="1" kern="1200" dirty="0">
              <a:latin typeface="Times New Roman" pitchFamily="18" charset="0"/>
              <a:cs typeface="Times New Roman" pitchFamily="18" charset="0"/>
            </a:rPr>
            <a:t>Rozwoju Regionalnego</a:t>
          </a:r>
        </a:p>
      </dsp:txBody>
      <dsp:txXfrm>
        <a:off x="4502731" y="-9455"/>
        <a:ext cx="2449418" cy="565386"/>
      </dsp:txXfrm>
    </dsp:sp>
    <dsp:sp modelId="{4C9F1756-71F1-4F35-A218-7B3F3ED91BBB}">
      <dsp:nvSpPr>
        <dsp:cNvPr id="0" name=""/>
        <dsp:cNvSpPr/>
      </dsp:nvSpPr>
      <dsp:spPr>
        <a:xfrm>
          <a:off x="3281348" y="476645"/>
          <a:ext cx="4808355" cy="4808355"/>
        </a:xfrm>
        <a:custGeom>
          <a:avLst/>
          <a:gdLst/>
          <a:ahLst/>
          <a:cxnLst/>
          <a:rect l="0" t="0" r="0" b="0"/>
          <a:pathLst>
            <a:path>
              <a:moveTo>
                <a:pt x="3128621" y="111744"/>
              </a:moveTo>
              <a:arcTo wR="2404177" hR="2404177" stAng="17252239" swAng="877022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E7DB9F8-7DB1-4075-A8DB-9E315C274C16}">
      <dsp:nvSpPr>
        <dsp:cNvPr id="0" name=""/>
        <dsp:cNvSpPr/>
      </dsp:nvSpPr>
      <dsp:spPr>
        <a:xfrm>
          <a:off x="6275455" y="848732"/>
          <a:ext cx="2742869" cy="626558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b="1" kern="1200" dirty="0">
              <a:latin typeface="Times New Roman" pitchFamily="18" charset="0"/>
              <a:cs typeface="Times New Roman" pitchFamily="18" charset="0"/>
            </a:rPr>
            <a:t>Strategia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b="1" kern="1200" dirty="0">
              <a:latin typeface="Times New Roman" pitchFamily="18" charset="0"/>
              <a:cs typeface="Times New Roman" pitchFamily="18" charset="0"/>
            </a:rPr>
            <a:t> Innowacyjności i Efektywności Gospodarki</a:t>
          </a:r>
        </a:p>
      </dsp:txBody>
      <dsp:txXfrm>
        <a:off x="6306041" y="879318"/>
        <a:ext cx="2681697" cy="565386"/>
      </dsp:txXfrm>
    </dsp:sp>
    <dsp:sp modelId="{37E95BDB-4139-415F-BBC1-ACD627003B75}">
      <dsp:nvSpPr>
        <dsp:cNvPr id="0" name=""/>
        <dsp:cNvSpPr/>
      </dsp:nvSpPr>
      <dsp:spPr>
        <a:xfrm>
          <a:off x="3273073" y="85088"/>
          <a:ext cx="4808355" cy="4808355"/>
        </a:xfrm>
        <a:custGeom>
          <a:avLst/>
          <a:gdLst/>
          <a:ahLst/>
          <a:cxnLst/>
          <a:rect l="0" t="0" r="0" b="0"/>
          <a:pathLst>
            <a:path>
              <a:moveTo>
                <a:pt x="4586241" y="1394887"/>
              </a:moveTo>
              <a:arcTo wR="2404177" hR="2404177" stAng="20110656" swAng="725059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9CA8A82-2E46-40B1-966D-826F6F4CA356}">
      <dsp:nvSpPr>
        <dsp:cNvPr id="0" name=""/>
        <dsp:cNvSpPr/>
      </dsp:nvSpPr>
      <dsp:spPr>
        <a:xfrm>
          <a:off x="6971453" y="1964196"/>
          <a:ext cx="2247281" cy="591477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b="1" kern="1200" dirty="0">
              <a:latin typeface="Times New Roman" pitchFamily="18" charset="0"/>
              <a:cs typeface="Times New Roman" pitchFamily="18" charset="0"/>
            </a:rPr>
            <a:t>Strategia 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b="1" kern="1200" dirty="0">
              <a:latin typeface="Times New Roman" pitchFamily="18" charset="0"/>
              <a:cs typeface="Times New Roman" pitchFamily="18" charset="0"/>
            </a:rPr>
            <a:t>Rozwoju Turystyki</a:t>
          </a:r>
        </a:p>
      </dsp:txBody>
      <dsp:txXfrm>
        <a:off x="7000327" y="1993070"/>
        <a:ext cx="2189533" cy="533729"/>
      </dsp:txXfrm>
    </dsp:sp>
    <dsp:sp modelId="{50FDFF78-D207-430D-BC20-36E7E680DCA6}">
      <dsp:nvSpPr>
        <dsp:cNvPr id="0" name=""/>
        <dsp:cNvSpPr/>
      </dsp:nvSpPr>
      <dsp:spPr>
        <a:xfrm>
          <a:off x="3348898" y="-219006"/>
          <a:ext cx="4808355" cy="4808355"/>
        </a:xfrm>
        <a:custGeom>
          <a:avLst/>
          <a:gdLst/>
          <a:ahLst/>
          <a:cxnLst/>
          <a:rect l="0" t="0" r="0" b="0"/>
          <a:pathLst>
            <a:path>
              <a:moveTo>
                <a:pt x="4778665" y="2780848"/>
              </a:moveTo>
              <a:arcTo wR="2404177" hR="2404177" stAng="540832" swAng="877569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660CA4E-E96D-4586-B5DA-83DC789BB9A9}">
      <dsp:nvSpPr>
        <dsp:cNvPr id="0" name=""/>
        <dsp:cNvSpPr/>
      </dsp:nvSpPr>
      <dsp:spPr>
        <a:xfrm>
          <a:off x="6647364" y="3154936"/>
          <a:ext cx="2351232" cy="822389"/>
        </a:xfrm>
        <a:prstGeom prst="roundRect">
          <a:avLst/>
        </a:prstGeom>
        <a:solidFill>
          <a:schemeClr val="accent5"/>
        </a:solidFill>
        <a:ln w="12700" cap="flat" cmpd="sng" algn="ctr">
          <a:solidFill>
            <a:srgbClr val="FFFF00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b="1" kern="1200" dirty="0">
              <a:latin typeface="Times New Roman" pitchFamily="18" charset="0"/>
              <a:cs typeface="Times New Roman" pitchFamily="18" charset="0"/>
            </a:rPr>
            <a:t>Strategia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b="1" kern="1200" dirty="0">
              <a:latin typeface="Times New Roman" pitchFamily="18" charset="0"/>
              <a:cs typeface="Times New Roman" pitchFamily="18" charset="0"/>
            </a:rPr>
            <a:t> Rozwoju Kapitału Ludzkiego</a:t>
          </a:r>
        </a:p>
      </dsp:txBody>
      <dsp:txXfrm>
        <a:off x="6687510" y="3195082"/>
        <a:ext cx="2270940" cy="742097"/>
      </dsp:txXfrm>
    </dsp:sp>
    <dsp:sp modelId="{EAA0EEC4-D6BD-4DED-91C4-B1465AA4CC5E}">
      <dsp:nvSpPr>
        <dsp:cNvPr id="0" name=""/>
        <dsp:cNvSpPr/>
      </dsp:nvSpPr>
      <dsp:spPr>
        <a:xfrm>
          <a:off x="2855495" y="1005813"/>
          <a:ext cx="4808355" cy="4808355"/>
        </a:xfrm>
        <a:custGeom>
          <a:avLst/>
          <a:gdLst/>
          <a:ahLst/>
          <a:cxnLst/>
          <a:rect l="0" t="0" r="0" b="0"/>
          <a:pathLst>
            <a:path>
              <a:moveTo>
                <a:pt x="4739539" y="2975280"/>
              </a:moveTo>
              <a:arcTo wR="2404177" hR="2404177" stAng="824505" swAng="544139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B92ABFB-0A81-48C0-B21D-C0A8E7FA8E1A}">
      <dsp:nvSpPr>
        <dsp:cNvPr id="0" name=""/>
        <dsp:cNvSpPr/>
      </dsp:nvSpPr>
      <dsp:spPr>
        <a:xfrm>
          <a:off x="5754345" y="4345637"/>
          <a:ext cx="2438709" cy="80185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b="1" kern="1200" dirty="0">
              <a:latin typeface="Times New Roman" pitchFamily="18" charset="0"/>
              <a:cs typeface="Times New Roman" pitchFamily="18" charset="0"/>
            </a:rPr>
            <a:t>Strategia 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b="1" kern="1200" dirty="0">
              <a:latin typeface="Times New Roman" pitchFamily="18" charset="0"/>
              <a:cs typeface="Times New Roman" pitchFamily="18" charset="0"/>
            </a:rPr>
            <a:t>Rozwoju Kapitału Społecznego</a:t>
          </a:r>
        </a:p>
      </dsp:txBody>
      <dsp:txXfrm>
        <a:off x="5793488" y="4384780"/>
        <a:ext cx="2360423" cy="723564"/>
      </dsp:txXfrm>
    </dsp:sp>
    <dsp:sp modelId="{CBCD5EAC-6505-4E3D-9B43-A68F21312A86}">
      <dsp:nvSpPr>
        <dsp:cNvPr id="0" name=""/>
        <dsp:cNvSpPr/>
      </dsp:nvSpPr>
      <dsp:spPr>
        <a:xfrm>
          <a:off x="3128853" y="294595"/>
          <a:ext cx="4808355" cy="4808355"/>
        </a:xfrm>
        <a:custGeom>
          <a:avLst/>
          <a:gdLst/>
          <a:ahLst/>
          <a:cxnLst/>
          <a:rect l="0" t="0" r="0" b="0"/>
          <a:pathLst>
            <a:path>
              <a:moveTo>
                <a:pt x="2613063" y="4799263"/>
              </a:moveTo>
              <a:arcTo wR="2404177" hR="2404177" stAng="5100936" swAng="1769235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6967369-41A3-4B63-A219-700EF0B502D6}">
      <dsp:nvSpPr>
        <dsp:cNvPr id="0" name=""/>
        <dsp:cNvSpPr/>
      </dsp:nvSpPr>
      <dsp:spPr>
        <a:xfrm>
          <a:off x="2979677" y="4229801"/>
          <a:ext cx="2163023" cy="65142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b="1" kern="1200" dirty="0">
              <a:latin typeface="Times New Roman" pitchFamily="18" charset="0"/>
              <a:cs typeface="Times New Roman" pitchFamily="18" charset="0"/>
            </a:rPr>
            <a:t>Strategia 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b="1" kern="1200" dirty="0">
              <a:latin typeface="Times New Roman" pitchFamily="18" charset="0"/>
              <a:cs typeface="Times New Roman" pitchFamily="18" charset="0"/>
            </a:rPr>
            <a:t>Bezpieczeństwo Energetyczne i Środowisko</a:t>
          </a:r>
        </a:p>
      </dsp:txBody>
      <dsp:txXfrm>
        <a:off x="3011477" y="4261601"/>
        <a:ext cx="2099423" cy="587826"/>
      </dsp:txXfrm>
    </dsp:sp>
    <dsp:sp modelId="{9D5648D5-1C48-4D70-B0A2-C60CB4E1D7D3}">
      <dsp:nvSpPr>
        <dsp:cNvPr id="0" name=""/>
        <dsp:cNvSpPr/>
      </dsp:nvSpPr>
      <dsp:spPr>
        <a:xfrm>
          <a:off x="3704669" y="1340210"/>
          <a:ext cx="4808355" cy="4808355"/>
        </a:xfrm>
        <a:custGeom>
          <a:avLst/>
          <a:gdLst/>
          <a:ahLst/>
          <a:cxnLst/>
          <a:rect l="0" t="0" r="0" b="0"/>
          <a:pathLst>
            <a:path>
              <a:moveTo>
                <a:pt x="48544" y="2884866"/>
              </a:moveTo>
              <a:arcTo wR="2404177" hR="2404177" stAng="10107997" swAng="677003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B913005-1BED-4530-B621-2343292D7AB8}">
      <dsp:nvSpPr>
        <dsp:cNvPr id="0" name=""/>
        <dsp:cNvSpPr/>
      </dsp:nvSpPr>
      <dsp:spPr>
        <a:xfrm>
          <a:off x="2503385" y="3078084"/>
          <a:ext cx="2112455" cy="671971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b="1" kern="1200" dirty="0">
              <a:latin typeface="Times New Roman" pitchFamily="18" charset="0"/>
              <a:cs typeface="Times New Roman" pitchFamily="18" charset="0"/>
            </a:rPr>
            <a:t>Strategia 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b="1" kern="1200" dirty="0">
              <a:latin typeface="Times New Roman" pitchFamily="18" charset="0"/>
              <a:cs typeface="Times New Roman" pitchFamily="18" charset="0"/>
            </a:rPr>
            <a:t>Sprawne Państwo</a:t>
          </a:r>
        </a:p>
      </dsp:txBody>
      <dsp:txXfrm>
        <a:off x="2536188" y="3110887"/>
        <a:ext cx="2046849" cy="606365"/>
      </dsp:txXfrm>
    </dsp:sp>
    <dsp:sp modelId="{DC72BD1F-CD42-429A-9253-5DAF43A5C32B}">
      <dsp:nvSpPr>
        <dsp:cNvPr id="0" name=""/>
        <dsp:cNvSpPr/>
      </dsp:nvSpPr>
      <dsp:spPr>
        <a:xfrm>
          <a:off x="3269332" y="-294963"/>
          <a:ext cx="4808355" cy="4808355"/>
        </a:xfrm>
        <a:custGeom>
          <a:avLst/>
          <a:gdLst/>
          <a:ahLst/>
          <a:cxnLst/>
          <a:rect l="0" t="0" r="0" b="0"/>
          <a:pathLst>
            <a:path>
              <a:moveTo>
                <a:pt x="201927" y="3368627"/>
              </a:moveTo>
              <a:arcTo wR="2404177" hR="2404177" stAng="9380973" swAng="677776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A511CAB-8726-4619-BDAC-37008E33A3CC}">
      <dsp:nvSpPr>
        <dsp:cNvPr id="0" name=""/>
        <dsp:cNvSpPr/>
      </dsp:nvSpPr>
      <dsp:spPr>
        <a:xfrm>
          <a:off x="2110623" y="1900988"/>
          <a:ext cx="2498328" cy="717891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b="1" kern="1200" dirty="0">
              <a:latin typeface="Times New Roman" pitchFamily="18" charset="0"/>
              <a:cs typeface="Times New Roman" pitchFamily="18" charset="0"/>
            </a:rPr>
            <a:t>Strategia 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b="1" kern="1200" dirty="0">
              <a:latin typeface="Times New Roman" pitchFamily="18" charset="0"/>
              <a:cs typeface="Times New Roman" pitchFamily="18" charset="0"/>
            </a:rPr>
            <a:t>Rozwoju Bezpieczeństwa Narodowego RP</a:t>
          </a:r>
        </a:p>
      </dsp:txBody>
      <dsp:txXfrm>
        <a:off x="2145668" y="1936033"/>
        <a:ext cx="2428238" cy="647801"/>
      </dsp:txXfrm>
    </dsp:sp>
    <dsp:sp modelId="{B6BBA9E8-488A-4175-8972-5FBE52F1BBDA}">
      <dsp:nvSpPr>
        <dsp:cNvPr id="0" name=""/>
        <dsp:cNvSpPr/>
      </dsp:nvSpPr>
      <dsp:spPr>
        <a:xfrm>
          <a:off x="3129132" y="700382"/>
          <a:ext cx="4808355" cy="4808355"/>
        </a:xfrm>
        <a:custGeom>
          <a:avLst/>
          <a:gdLst/>
          <a:ahLst/>
          <a:cxnLst/>
          <a:rect l="0" t="0" r="0" b="0"/>
          <a:pathLst>
            <a:path>
              <a:moveTo>
                <a:pt x="325023" y="1197037"/>
              </a:moveTo>
              <a:arcTo wR="2404177" hR="2404177" stAng="12608346" swAng="578735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E54716E-13E2-4B35-ACC3-76C9E8197223}">
      <dsp:nvSpPr>
        <dsp:cNvPr id="0" name=""/>
        <dsp:cNvSpPr/>
      </dsp:nvSpPr>
      <dsp:spPr>
        <a:xfrm>
          <a:off x="2634210" y="874599"/>
          <a:ext cx="2568792" cy="68834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b="1" kern="1200" dirty="0">
              <a:latin typeface="Times New Roman" pitchFamily="18" charset="0"/>
              <a:cs typeface="Times New Roman" pitchFamily="18" charset="0"/>
            </a:rPr>
            <a:t>Strategia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b="1" kern="1200" dirty="0">
              <a:latin typeface="Times New Roman" pitchFamily="18" charset="0"/>
              <a:cs typeface="Times New Roman" pitchFamily="18" charset="0"/>
            </a:rPr>
            <a:t> Zrównoważonego Rozwoju Wsi, Rolnictwa i Rybactwa</a:t>
          </a:r>
        </a:p>
      </dsp:txBody>
      <dsp:txXfrm>
        <a:off x="2667812" y="908201"/>
        <a:ext cx="2501588" cy="621145"/>
      </dsp:txXfrm>
    </dsp:sp>
    <dsp:sp modelId="{D7D3E5B6-B7FE-4A60-8F15-7141654041B5}">
      <dsp:nvSpPr>
        <dsp:cNvPr id="0" name=""/>
        <dsp:cNvSpPr/>
      </dsp:nvSpPr>
      <dsp:spPr>
        <a:xfrm>
          <a:off x="3552798" y="439125"/>
          <a:ext cx="4808355" cy="4808355"/>
        </a:xfrm>
        <a:custGeom>
          <a:avLst/>
          <a:gdLst/>
          <a:ahLst/>
          <a:cxnLst/>
          <a:rect l="0" t="0" r="0" b="0"/>
          <a:pathLst>
            <a:path>
              <a:moveTo>
                <a:pt x="1029320" y="431910"/>
              </a:moveTo>
              <a:arcTo wR="2404177" hR="2404177" stAng="14107190" swAng="873917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62CA9907-1A16-4844-803A-DADDEE3FA20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9AD5F9-EE2D-4F7B-93BB-644E0A86EBA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179942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E350F4-6593-4231-84CE-0A80775A12FE}" type="datetimeFigureOut">
              <a:rPr lang="pl-PL" smtClean="0"/>
              <a:t>2018-03-26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2C55C1-A341-4C17-A6A7-9054C5CAD4D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669901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2C55C1-A341-4C17-A6A7-9054C5CAD4D1}" type="slidenum">
              <a:rPr lang="pl-PL" smtClean="0"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5226254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2C55C1-A341-4C17-A6A7-9054C5CAD4D1}" type="slidenum">
              <a:rPr lang="pl-PL" smtClean="0"/>
              <a:t>10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66130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2C55C1-A341-4C17-A6A7-9054C5CAD4D1}" type="slidenum">
              <a:rPr lang="pl-PL" smtClean="0"/>
              <a:t>11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66130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2C55C1-A341-4C17-A6A7-9054C5CAD4D1}" type="slidenum">
              <a:rPr lang="pl-PL" smtClean="0"/>
              <a:t>12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66130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2C55C1-A341-4C17-A6A7-9054C5CAD4D1}" type="slidenum">
              <a:rPr lang="pl-PL" smtClean="0"/>
              <a:t>13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66130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2C55C1-A341-4C17-A6A7-9054C5CAD4D1}" type="slidenum">
              <a:rPr lang="pl-PL" smtClean="0"/>
              <a:t>14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66130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2C55C1-A341-4C17-A6A7-9054C5CAD4D1}" type="slidenum">
              <a:rPr lang="pl-PL" smtClean="0"/>
              <a:t>15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66130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2C55C1-A341-4C17-A6A7-9054C5CAD4D1}" type="slidenum">
              <a:rPr lang="pl-PL" smtClean="0"/>
              <a:t>16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66130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2C55C1-A341-4C17-A6A7-9054C5CAD4D1}" type="slidenum">
              <a:rPr lang="pl-PL" smtClean="0"/>
              <a:t>17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66130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2C55C1-A341-4C17-A6A7-9054C5CAD4D1}" type="slidenum">
              <a:rPr lang="pl-PL" smtClean="0"/>
              <a:t>18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66130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2C55C1-A341-4C17-A6A7-9054C5CAD4D1}" type="slidenum">
              <a:rPr lang="pl-PL" smtClean="0"/>
              <a:t>19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6613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2C55C1-A341-4C17-A6A7-9054C5CAD4D1}" type="slidenum">
              <a:rPr lang="pl-PL" smtClean="0"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66130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2C55C1-A341-4C17-A6A7-9054C5CAD4D1}" type="slidenum">
              <a:rPr lang="pl-PL" smtClean="0"/>
              <a:t>20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265227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2C55C1-A341-4C17-A6A7-9054C5CAD4D1}" type="slidenum">
              <a:rPr lang="pl-PL" smtClean="0"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6613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2C55C1-A341-4C17-A6A7-9054C5CAD4D1}" type="slidenum">
              <a:rPr lang="pl-PL" smtClean="0"/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6613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2C55C1-A341-4C17-A6A7-9054C5CAD4D1}" type="slidenum">
              <a:rPr lang="pl-PL" smtClean="0"/>
              <a:t>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6613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2C55C1-A341-4C17-A6A7-9054C5CAD4D1}" type="slidenum">
              <a:rPr lang="pl-PL" smtClean="0"/>
              <a:t>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6613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2C55C1-A341-4C17-A6A7-9054C5CAD4D1}" type="slidenum">
              <a:rPr lang="pl-PL" smtClean="0"/>
              <a:t>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66130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2C55C1-A341-4C17-A6A7-9054C5CAD4D1}" type="slidenum">
              <a:rPr lang="pl-PL" smtClean="0"/>
              <a:t>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66130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2C55C1-A341-4C17-A6A7-9054C5CAD4D1}" type="slidenum">
              <a:rPr lang="pl-PL" smtClean="0"/>
              <a:t>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6613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4A5EF-C567-42C9-A7A1-73E564B15F92}" type="datetimeFigureOut">
              <a:rPr lang="pl-PL" smtClean="0"/>
              <a:t>2018-03-26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6DA6F-8A73-4A7C-979C-BD11673BD73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969704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4A5EF-C567-42C9-A7A1-73E564B15F92}" type="datetimeFigureOut">
              <a:rPr lang="pl-PL" smtClean="0"/>
              <a:t>2018-03-26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6DA6F-8A73-4A7C-979C-BD11673BD73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78077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4A5EF-C567-42C9-A7A1-73E564B15F92}" type="datetimeFigureOut">
              <a:rPr lang="pl-PL" smtClean="0"/>
              <a:t>2018-03-26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6DA6F-8A73-4A7C-979C-BD11673BD73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870075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4A5EF-C567-42C9-A7A1-73E564B15F92}" type="datetimeFigureOut">
              <a:rPr lang="pl-PL" smtClean="0"/>
              <a:t>2018-03-26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6DA6F-8A73-4A7C-979C-BD11673BD73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985999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4A5EF-C567-42C9-A7A1-73E564B15F92}" type="datetimeFigureOut">
              <a:rPr lang="pl-PL" smtClean="0"/>
              <a:t>2018-03-26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6DA6F-8A73-4A7C-979C-BD11673BD73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846632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4A5EF-C567-42C9-A7A1-73E564B15F92}" type="datetimeFigureOut">
              <a:rPr lang="pl-PL" smtClean="0"/>
              <a:t>2018-03-26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6DA6F-8A73-4A7C-979C-BD11673BD73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246534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4A5EF-C567-42C9-A7A1-73E564B15F92}" type="datetimeFigureOut">
              <a:rPr lang="pl-PL" smtClean="0"/>
              <a:t>2018-03-26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6DA6F-8A73-4A7C-979C-BD11673BD73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322273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4A5EF-C567-42C9-A7A1-73E564B15F92}" type="datetimeFigureOut">
              <a:rPr lang="pl-PL" smtClean="0"/>
              <a:t>2018-03-26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6DA6F-8A73-4A7C-979C-BD11673BD73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676983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4A5EF-C567-42C9-A7A1-73E564B15F92}" type="datetimeFigureOut">
              <a:rPr lang="pl-PL" smtClean="0"/>
              <a:t>2018-03-26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6DA6F-8A73-4A7C-979C-BD11673BD73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640922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4A5EF-C567-42C9-A7A1-73E564B15F92}" type="datetimeFigureOut">
              <a:rPr lang="pl-PL" smtClean="0"/>
              <a:t>2018-03-26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6DA6F-8A73-4A7C-979C-BD11673BD73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176990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4A5EF-C567-42C9-A7A1-73E564B15F92}" type="datetimeFigureOut">
              <a:rPr lang="pl-PL" smtClean="0"/>
              <a:t>2018-03-26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6DA6F-8A73-4A7C-979C-BD11673BD73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661127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D4A5EF-C567-42C9-A7A1-73E564B15F92}" type="datetimeFigureOut">
              <a:rPr lang="pl-PL" smtClean="0"/>
              <a:t>2018-03-26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46DA6F-8A73-4A7C-979C-BD11673BD73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611307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hyperlink" Target="Uzasadnienie%20korekty%20KPR.pdf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hyperlink" Target="Ustawa%20-%202006%20r..pdf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.xml"/><Relationship Id="rId3" Type="http://schemas.openxmlformats.org/officeDocument/2006/relationships/image" Target="../media/image1.jpeg"/><Relationship Id="rId7" Type="http://schemas.openxmlformats.org/officeDocument/2006/relationships/diagramData" Target="../diagrams/data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11" Type="http://schemas.microsoft.com/office/2007/relationships/diagramDrawing" Target="../diagrams/drawing1.xml"/><Relationship Id="rId5" Type="http://schemas.microsoft.com/office/2007/relationships/hdphoto" Target="../media/hdphoto1.wdp"/><Relationship Id="rId10" Type="http://schemas.openxmlformats.org/officeDocument/2006/relationships/diagramColors" Target="../diagrams/colors1.xml"/><Relationship Id="rId4" Type="http://schemas.openxmlformats.org/officeDocument/2006/relationships/image" Target="../media/image2.png"/><Relationship Id="rId9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image" Target="../media/image1.jpeg"/><Relationship Id="rId7" Type="http://schemas.openxmlformats.org/officeDocument/2006/relationships/diagramData" Target="../diagrams/data2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11" Type="http://schemas.microsoft.com/office/2007/relationships/diagramDrawing" Target="../diagrams/drawing2.xml"/><Relationship Id="rId5" Type="http://schemas.microsoft.com/office/2007/relationships/hdphoto" Target="../media/hdphoto1.wdp"/><Relationship Id="rId10" Type="http://schemas.openxmlformats.org/officeDocument/2006/relationships/diagramColors" Target="../diagrams/colors2.xml"/><Relationship Id="rId4" Type="http://schemas.openxmlformats.org/officeDocument/2006/relationships/image" Target="../media/image2.png"/><Relationship Id="rId9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hyperlink" Target="Aktualizacja%20-%20Krajowy%20Program%20Reform.pdf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az 8">
            <a:extLst>
              <a:ext uri="{FF2B5EF4-FFF2-40B4-BE49-F238E27FC236}">
                <a16:creationId xmlns:a16="http://schemas.microsoft.com/office/drawing/2014/main" id="{8A69C4FF-F893-4E2D-9038-BE9ECCCD21D2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5704467"/>
            <a:ext cx="1851412" cy="84116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Obraz 10">
            <a:extLst>
              <a:ext uri="{FF2B5EF4-FFF2-40B4-BE49-F238E27FC236}">
                <a16:creationId xmlns:a16="http://schemas.microsoft.com/office/drawing/2014/main" id="{4D4774C9-FF49-439C-9A9E-A5A5BA0AA2BE}"/>
              </a:ext>
            </a:extLst>
          </p:cNvPr>
          <p:cNvPicPr/>
          <p:nvPr/>
        </p:nvPicPr>
        <p:blipFill>
          <a:blip r:embed="rId4" cstate="print">
            <a:biLevel thresh="50000"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colorTemperature colorTemp="112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1511" y="5923722"/>
            <a:ext cx="548978" cy="402658"/>
          </a:xfrm>
          <a:prstGeom prst="rect">
            <a:avLst/>
          </a:prstGeom>
          <a:noFill/>
        </p:spPr>
      </p:pic>
      <p:pic>
        <p:nvPicPr>
          <p:cNvPr id="12" name="Obraz 11">
            <a:extLst>
              <a:ext uri="{FF2B5EF4-FFF2-40B4-BE49-F238E27FC236}">
                <a16:creationId xmlns:a16="http://schemas.microsoft.com/office/drawing/2014/main" id="{98D9EA54-BEAF-4333-992A-B5783586DCB2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3541" y="5823211"/>
            <a:ext cx="2024459" cy="623626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Pięciokąt 21">
            <a:extLst>
              <a:ext uri="{FF2B5EF4-FFF2-40B4-BE49-F238E27FC236}">
                <a16:creationId xmlns:a16="http://schemas.microsoft.com/office/drawing/2014/main" id="{AD152978-080B-4F9E-8835-DAE56FFC7D3E}"/>
              </a:ext>
            </a:extLst>
          </p:cNvPr>
          <p:cNvSpPr/>
          <p:nvPr/>
        </p:nvSpPr>
        <p:spPr>
          <a:xfrm flipH="1">
            <a:off x="3538330" y="0"/>
            <a:ext cx="8653670" cy="500063"/>
          </a:xfrm>
          <a:prstGeom prst="homePlate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500" b="1" i="1" dirty="0">
                <a:solidFill>
                  <a:schemeClr val="tx1"/>
                </a:solidFill>
              </a:rPr>
              <a:t>Rozwijanie kompetencji kluczowych uczniów – szkolenia i doradztwo dla JST w województwie lubelskim</a:t>
            </a:r>
          </a:p>
        </p:txBody>
      </p:sp>
      <p:sp>
        <p:nvSpPr>
          <p:cNvPr id="14" name="Tytuł 1"/>
          <p:cNvSpPr>
            <a:spLocks noGrp="1"/>
          </p:cNvSpPr>
          <p:nvPr>
            <p:ph type="ctrTitle"/>
          </p:nvPr>
        </p:nvSpPr>
        <p:spPr>
          <a:xfrm>
            <a:off x="719667" y="1052513"/>
            <a:ext cx="10464800" cy="2736850"/>
          </a:xfrm>
        </p:spPr>
        <p:txBody>
          <a:bodyPr/>
          <a:lstStyle/>
          <a:p>
            <a:r>
              <a:rPr lang="pl-PL" altLang="pl-PL" sz="3200" b="1" dirty="0">
                <a:latin typeface="Times New Roman" pitchFamily="18" charset="0"/>
                <a:cs typeface="Times New Roman" pitchFamily="18" charset="0"/>
              </a:rPr>
              <a:t>Budżet jako środek do realizacji strategii</a:t>
            </a:r>
            <a:br>
              <a:rPr lang="pl-PL" altLang="pl-PL" sz="3200" b="1" dirty="0">
                <a:latin typeface="Times New Roman" pitchFamily="18" charset="0"/>
                <a:cs typeface="Times New Roman" pitchFamily="18" charset="0"/>
              </a:rPr>
            </a:br>
            <a:br>
              <a:rPr lang="pl-PL" altLang="pl-PL" sz="3200" b="1" dirty="0">
                <a:latin typeface="Times New Roman" pitchFamily="18" charset="0"/>
                <a:cs typeface="Times New Roman" pitchFamily="18" charset="0"/>
              </a:rPr>
            </a:br>
            <a:r>
              <a:rPr lang="pl-PL" altLang="pl-PL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„jakość czy jakoś”</a:t>
            </a:r>
            <a:br>
              <a:rPr lang="pl-PL" altLang="pl-PL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br>
              <a:rPr lang="pl-PL" altLang="pl-PL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pl-PL" altLang="pl-PL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Lokalna polityka oświatowa </a:t>
            </a:r>
            <a:br>
              <a:rPr lang="pl-PL" altLang="pl-PL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pl-PL" altLang="pl-PL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 realizacji zadań oświatowych</a:t>
            </a:r>
            <a:endParaRPr lang="pl-PL" altLang="pl-PL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59658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az 8">
            <a:extLst>
              <a:ext uri="{FF2B5EF4-FFF2-40B4-BE49-F238E27FC236}">
                <a16:creationId xmlns:a16="http://schemas.microsoft.com/office/drawing/2014/main" id="{8A69C4FF-F893-4E2D-9038-BE9ECCCD21D2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5704467"/>
            <a:ext cx="1851412" cy="84116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Obraz 10">
            <a:extLst>
              <a:ext uri="{FF2B5EF4-FFF2-40B4-BE49-F238E27FC236}">
                <a16:creationId xmlns:a16="http://schemas.microsoft.com/office/drawing/2014/main" id="{4D4774C9-FF49-439C-9A9E-A5A5BA0AA2BE}"/>
              </a:ext>
            </a:extLst>
          </p:cNvPr>
          <p:cNvPicPr/>
          <p:nvPr/>
        </p:nvPicPr>
        <p:blipFill>
          <a:blip r:embed="rId4" cstate="print">
            <a:biLevel thresh="50000"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colorTemperature colorTemp="112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1511" y="5923722"/>
            <a:ext cx="548978" cy="402658"/>
          </a:xfrm>
          <a:prstGeom prst="rect">
            <a:avLst/>
          </a:prstGeom>
          <a:noFill/>
        </p:spPr>
      </p:pic>
      <p:pic>
        <p:nvPicPr>
          <p:cNvPr id="12" name="Obraz 11">
            <a:extLst>
              <a:ext uri="{FF2B5EF4-FFF2-40B4-BE49-F238E27FC236}">
                <a16:creationId xmlns:a16="http://schemas.microsoft.com/office/drawing/2014/main" id="{98D9EA54-BEAF-4333-992A-B5783586DCB2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3541" y="5823211"/>
            <a:ext cx="2024459" cy="623626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Pięciokąt 21">
            <a:extLst>
              <a:ext uri="{FF2B5EF4-FFF2-40B4-BE49-F238E27FC236}">
                <a16:creationId xmlns:a16="http://schemas.microsoft.com/office/drawing/2014/main" id="{AD152978-080B-4F9E-8835-DAE56FFC7D3E}"/>
              </a:ext>
            </a:extLst>
          </p:cNvPr>
          <p:cNvSpPr/>
          <p:nvPr/>
        </p:nvSpPr>
        <p:spPr>
          <a:xfrm flipH="1">
            <a:off x="3538330" y="0"/>
            <a:ext cx="8653670" cy="500063"/>
          </a:xfrm>
          <a:prstGeom prst="homePlate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500" b="1" i="1" dirty="0">
                <a:solidFill>
                  <a:schemeClr val="tx1"/>
                </a:solidFill>
              </a:rPr>
              <a:t>Rozwijanie kompetencji kluczowych uczniów – szkolenia i doradztwo dla JST w województwie lubelskim</a:t>
            </a:r>
          </a:p>
        </p:txBody>
      </p:sp>
      <p:sp>
        <p:nvSpPr>
          <p:cNvPr id="6" name="Tytuł 1"/>
          <p:cNvSpPr txBox="1">
            <a:spLocks/>
          </p:cNvSpPr>
          <p:nvPr/>
        </p:nvSpPr>
        <p:spPr>
          <a:xfrm>
            <a:off x="527051" y="525075"/>
            <a:ext cx="11091333" cy="633412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l-PL" altLang="pl-PL" sz="2400" b="1" dirty="0">
                <a:latin typeface="Times New Roman" pitchFamily="18" charset="0"/>
                <a:cs typeface="Times New Roman" pitchFamily="18" charset="0"/>
              </a:rPr>
              <a:t>KPR- główne wyzwania w obszarze edukacji </a:t>
            </a:r>
            <a:br>
              <a:rPr lang="pl-PL" altLang="pl-PL" sz="2400" b="1" dirty="0">
                <a:latin typeface="Times New Roman" pitchFamily="18" charset="0"/>
                <a:cs typeface="Times New Roman" pitchFamily="18" charset="0"/>
              </a:rPr>
            </a:br>
            <a:endParaRPr lang="pl-PL" altLang="pl-PL" sz="2400" b="1" dirty="0"/>
          </a:p>
        </p:txBody>
      </p:sp>
      <p:sp>
        <p:nvSpPr>
          <p:cNvPr id="7" name="Symbol zastępczy zawartości 2"/>
          <p:cNvSpPr txBox="1">
            <a:spLocks/>
          </p:cNvSpPr>
          <p:nvPr/>
        </p:nvSpPr>
        <p:spPr>
          <a:xfrm>
            <a:off x="47327" y="861072"/>
            <a:ext cx="12120033" cy="51466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spcBef>
                <a:spcPct val="0"/>
              </a:spcBef>
              <a:buFont typeface="Wingdings" pitchFamily="2" charset="2"/>
              <a:buChar char="q"/>
            </a:pPr>
            <a:r>
              <a:rPr lang="pl-PL" altLang="pl-PL" sz="2000" dirty="0">
                <a:latin typeface="Times New Roman" pitchFamily="18" charset="0"/>
                <a:cs typeface="Times New Roman" pitchFamily="18" charset="0"/>
              </a:rPr>
              <a:t>Poprawa dostępności form wczesnej edukacji i opieki, w tym edukacji przedszkolnej(działania przedstawione w rozdziale 3.1).</a:t>
            </a:r>
          </a:p>
          <a:p>
            <a:pPr>
              <a:lnSpc>
                <a:spcPct val="150000"/>
              </a:lnSpc>
              <a:spcBef>
                <a:spcPct val="0"/>
              </a:spcBef>
              <a:buFont typeface="Wingdings" pitchFamily="2" charset="2"/>
              <a:buChar char="q"/>
            </a:pPr>
            <a:endParaRPr lang="pl-PL" altLang="pl-PL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spcBef>
                <a:spcPct val="0"/>
              </a:spcBef>
              <a:buFont typeface="Wingdings" pitchFamily="2" charset="2"/>
              <a:buChar char="q"/>
            </a:pPr>
            <a:r>
              <a:rPr lang="pl-PL" altLang="pl-PL" sz="2000" dirty="0">
                <a:latin typeface="Times New Roman" pitchFamily="18" charset="0"/>
                <a:cs typeface="Times New Roman" pitchFamily="18" charset="0"/>
              </a:rPr>
              <a:t>Lepsze dostosowanie kształcenia i szkolenia do potrzeb rynku pracy.</a:t>
            </a:r>
          </a:p>
          <a:p>
            <a:pPr>
              <a:lnSpc>
                <a:spcPct val="150000"/>
              </a:lnSpc>
              <a:spcBef>
                <a:spcPct val="0"/>
              </a:spcBef>
              <a:buFont typeface="Wingdings" pitchFamily="2" charset="2"/>
              <a:buChar char="q"/>
            </a:pPr>
            <a:endParaRPr lang="pl-PL" altLang="pl-PL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spcBef>
                <a:spcPct val="0"/>
              </a:spcBef>
              <a:buFont typeface="Wingdings" pitchFamily="2" charset="2"/>
              <a:buChar char="q"/>
            </a:pPr>
            <a:r>
              <a:rPr lang="pl-PL" altLang="pl-PL" sz="2000" dirty="0">
                <a:latin typeface="Times New Roman" pitchFamily="18" charset="0"/>
                <a:cs typeface="Times New Roman" pitchFamily="18" charset="0"/>
              </a:rPr>
              <a:t>Poprawa jakości edukacji (jakości pracy szkół i placówek edukacyjnych), doskonalenie metod i warunków nauczania i wychowania, ulepszanie organizacji pracy oraz podnoszenie kompetencji kadry.</a:t>
            </a:r>
          </a:p>
          <a:p>
            <a:pPr>
              <a:lnSpc>
                <a:spcPct val="150000"/>
              </a:lnSpc>
              <a:spcBef>
                <a:spcPct val="0"/>
              </a:spcBef>
              <a:buFont typeface="Wingdings" pitchFamily="2" charset="2"/>
              <a:buChar char="q"/>
            </a:pPr>
            <a:endParaRPr lang="pl-PL" altLang="pl-PL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spcBef>
                <a:spcPct val="0"/>
              </a:spcBef>
              <a:buFont typeface="Wingdings" pitchFamily="2" charset="2"/>
              <a:buChar char="q"/>
            </a:pPr>
            <a:r>
              <a:rPr lang="pl-PL" altLang="pl-PL" sz="2000" dirty="0">
                <a:latin typeface="Times New Roman" pitchFamily="18" charset="0"/>
                <a:cs typeface="Times New Roman" pitchFamily="18" charset="0"/>
              </a:rPr>
              <a:t>Opieranie polityki edukacyjnej na kompleksowej i spójnej strategii uczenia się przez całe życie, ze szczególnym uwzględnieniem poprawy w zakresie upowszechnienia uczenia się dorosłych.</a:t>
            </a:r>
          </a:p>
        </p:txBody>
      </p:sp>
    </p:spTree>
    <p:extLst>
      <p:ext uri="{BB962C8B-B14F-4D97-AF65-F5344CB8AC3E}">
        <p14:creationId xmlns:p14="http://schemas.microsoft.com/office/powerpoint/2010/main" val="7762986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az 8">
            <a:extLst>
              <a:ext uri="{FF2B5EF4-FFF2-40B4-BE49-F238E27FC236}">
                <a16:creationId xmlns:a16="http://schemas.microsoft.com/office/drawing/2014/main" id="{8A69C4FF-F893-4E2D-9038-BE9ECCCD21D2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5704467"/>
            <a:ext cx="1851412" cy="84116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Obraz 10">
            <a:extLst>
              <a:ext uri="{FF2B5EF4-FFF2-40B4-BE49-F238E27FC236}">
                <a16:creationId xmlns:a16="http://schemas.microsoft.com/office/drawing/2014/main" id="{4D4774C9-FF49-439C-9A9E-A5A5BA0AA2BE}"/>
              </a:ext>
            </a:extLst>
          </p:cNvPr>
          <p:cNvPicPr/>
          <p:nvPr/>
        </p:nvPicPr>
        <p:blipFill>
          <a:blip r:embed="rId4" cstate="print">
            <a:biLevel thresh="50000"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colorTemperature colorTemp="112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1511" y="5923722"/>
            <a:ext cx="548978" cy="402658"/>
          </a:xfrm>
          <a:prstGeom prst="rect">
            <a:avLst/>
          </a:prstGeom>
          <a:noFill/>
        </p:spPr>
      </p:pic>
      <p:pic>
        <p:nvPicPr>
          <p:cNvPr id="12" name="Obraz 11">
            <a:extLst>
              <a:ext uri="{FF2B5EF4-FFF2-40B4-BE49-F238E27FC236}">
                <a16:creationId xmlns:a16="http://schemas.microsoft.com/office/drawing/2014/main" id="{98D9EA54-BEAF-4333-992A-B5783586DCB2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3541" y="5823211"/>
            <a:ext cx="2024459" cy="623626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Pięciokąt 21">
            <a:extLst>
              <a:ext uri="{FF2B5EF4-FFF2-40B4-BE49-F238E27FC236}">
                <a16:creationId xmlns:a16="http://schemas.microsoft.com/office/drawing/2014/main" id="{AD152978-080B-4F9E-8835-DAE56FFC7D3E}"/>
              </a:ext>
            </a:extLst>
          </p:cNvPr>
          <p:cNvSpPr/>
          <p:nvPr/>
        </p:nvSpPr>
        <p:spPr>
          <a:xfrm flipH="1">
            <a:off x="3538330" y="0"/>
            <a:ext cx="8653670" cy="500063"/>
          </a:xfrm>
          <a:prstGeom prst="homePlate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500" b="1" i="1" dirty="0">
                <a:solidFill>
                  <a:schemeClr val="tx1"/>
                </a:solidFill>
              </a:rPr>
              <a:t>Rozwijanie kompetencji kluczowych uczniów – szkolenia i doradztwo dla JST w województwie lubelskim</a:t>
            </a:r>
          </a:p>
        </p:txBody>
      </p:sp>
      <p:sp>
        <p:nvSpPr>
          <p:cNvPr id="6" name="Tytuł 1"/>
          <p:cNvSpPr txBox="1">
            <a:spLocks/>
          </p:cNvSpPr>
          <p:nvPr/>
        </p:nvSpPr>
        <p:spPr>
          <a:xfrm>
            <a:off x="279400" y="357428"/>
            <a:ext cx="11288184" cy="70643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altLang="pl-PL" sz="2000" b="1">
                <a:latin typeface="Times New Roman" pitchFamily="18" charset="0"/>
                <a:cs typeface="Times New Roman" pitchFamily="18" charset="0"/>
              </a:rPr>
              <a:t>Zmiana podejścia do rozwoju kraju – aktualizacja kierunków interwencji </a:t>
            </a:r>
            <a:endParaRPr lang="pl-PL" altLang="pl-PL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Symbol zastępczy zawartości 2"/>
          <p:cNvSpPr txBox="1">
            <a:spLocks/>
          </p:cNvSpPr>
          <p:nvPr/>
        </p:nvSpPr>
        <p:spPr>
          <a:xfrm>
            <a:off x="191558" y="1229953"/>
            <a:ext cx="11808884" cy="56308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pl-PL" altLang="pl-PL" sz="1800" dirty="0">
                <a:latin typeface="Times New Roman" pitchFamily="18" charset="0"/>
                <a:cs typeface="Times New Roman" pitchFamily="18" charset="0"/>
                <a:hlinkClick r:id="rId7" action="ppaction://hlinkfile"/>
              </a:rPr>
              <a:t>Uzasadnienie wprowadzenia korekty </a:t>
            </a:r>
            <a:r>
              <a:rPr lang="pl-PL" altLang="pl-PL" sz="1800" dirty="0">
                <a:latin typeface="Times New Roman" pitchFamily="18" charset="0"/>
                <a:cs typeface="Times New Roman" pitchFamily="18" charset="0"/>
              </a:rPr>
              <a:t>do dokumentów zarządzania krajem</a:t>
            </a:r>
          </a:p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pl-PL" altLang="pl-PL" sz="1800" i="1" dirty="0"/>
              <a:t>„</a:t>
            </a:r>
            <a:r>
              <a:rPr lang="pl-PL" altLang="pl-PL" sz="1800" i="1" dirty="0">
                <a:latin typeface="Times New Roman" pitchFamily="18" charset="0"/>
                <a:cs typeface="Times New Roman" pitchFamily="18" charset="0"/>
              </a:rPr>
              <a:t>Raport o rozwoju społeczno-gospodarczym, regionalnym oraz przestrzennym”, </a:t>
            </a:r>
          </a:p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pl-PL" altLang="pl-PL" sz="1800" i="1" dirty="0">
                <a:latin typeface="Times New Roman" pitchFamily="18" charset="0"/>
                <a:cs typeface="Times New Roman" pitchFamily="18" charset="0"/>
              </a:rPr>
              <a:t>przyjęty przez RM 6 czerwca 2016 r</a:t>
            </a:r>
            <a:r>
              <a:rPr lang="pl-PL" altLang="pl-PL" sz="2000" i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FontTx/>
              <a:buNone/>
            </a:pPr>
            <a:r>
              <a:rPr lang="pl-PL" altLang="pl-PL" sz="2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Strategia na rzecz Odpowiedzialnego Rozwoju</a:t>
            </a:r>
          </a:p>
          <a:p>
            <a:pPr>
              <a:buFontTx/>
              <a:buNone/>
            </a:pPr>
            <a:r>
              <a:rPr lang="pl-PL" altLang="pl-PL" sz="2000" i="1" dirty="0">
                <a:latin typeface="Times New Roman" pitchFamily="18" charset="0"/>
                <a:cs typeface="Times New Roman" pitchFamily="18" charset="0"/>
              </a:rPr>
              <a:t>do roku 2020 z perspektywą do 2030 r. przyjęta 14 lutego 2017 r. (418 stron) </a:t>
            </a:r>
          </a:p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pl-PL" altLang="pl-PL" sz="1800" b="1" dirty="0">
                <a:latin typeface="Times New Roman" pitchFamily="18" charset="0"/>
                <a:cs typeface="Times New Roman" pitchFamily="18" charset="0"/>
              </a:rPr>
              <a:t>Wiodąca zasada </a:t>
            </a:r>
            <a:r>
              <a:rPr lang="pl-PL" altLang="pl-PL" sz="1800" dirty="0">
                <a:latin typeface="Times New Roman" pitchFamily="18" charset="0"/>
                <a:cs typeface="Times New Roman" pitchFamily="18" charset="0"/>
              </a:rPr>
              <a:t>- zrównoważonego rozwoju całego kraju w wymiarze gospodarczym, społecznym, środowiskowym i terytorialnym oraz założenie, że z efektów Strategii skorzystają wszyscy obywatele</a:t>
            </a:r>
            <a:r>
              <a:rPr lang="pl-PL" altLang="pl-PL" sz="1800" i="1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endParaRPr lang="pl-PL" altLang="pl-PL" sz="2000" dirty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pl-PL" altLang="pl-PL" sz="20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Wizja rozwoju opisanego w Strategii została osadzona na założeniu </a:t>
            </a:r>
          </a:p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pl-PL" altLang="pl-PL" sz="2000" b="1" dirty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silnej polskiej gospodarki i sprawnego państwa. </a:t>
            </a:r>
          </a:p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endParaRPr lang="pl-PL" altLang="pl-PL" sz="2000" dirty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endParaRPr lang="pl-PL" altLang="pl-PL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endParaRPr lang="pl-PL" altLang="pl-PL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endParaRPr lang="pl-PL" altLang="pl-PL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94087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az 8">
            <a:extLst>
              <a:ext uri="{FF2B5EF4-FFF2-40B4-BE49-F238E27FC236}">
                <a16:creationId xmlns:a16="http://schemas.microsoft.com/office/drawing/2014/main" id="{8A69C4FF-F893-4E2D-9038-BE9ECCCD21D2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5704467"/>
            <a:ext cx="1851412" cy="84116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Obraz 10">
            <a:extLst>
              <a:ext uri="{FF2B5EF4-FFF2-40B4-BE49-F238E27FC236}">
                <a16:creationId xmlns:a16="http://schemas.microsoft.com/office/drawing/2014/main" id="{4D4774C9-FF49-439C-9A9E-A5A5BA0AA2BE}"/>
              </a:ext>
            </a:extLst>
          </p:cNvPr>
          <p:cNvPicPr/>
          <p:nvPr/>
        </p:nvPicPr>
        <p:blipFill>
          <a:blip r:embed="rId4" cstate="print">
            <a:biLevel thresh="50000"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colorTemperature colorTemp="112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1511" y="5923722"/>
            <a:ext cx="548978" cy="402658"/>
          </a:xfrm>
          <a:prstGeom prst="rect">
            <a:avLst/>
          </a:prstGeom>
          <a:noFill/>
        </p:spPr>
      </p:pic>
      <p:pic>
        <p:nvPicPr>
          <p:cNvPr id="12" name="Obraz 11">
            <a:extLst>
              <a:ext uri="{FF2B5EF4-FFF2-40B4-BE49-F238E27FC236}">
                <a16:creationId xmlns:a16="http://schemas.microsoft.com/office/drawing/2014/main" id="{98D9EA54-BEAF-4333-992A-B5783586DCB2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3541" y="5823211"/>
            <a:ext cx="2024459" cy="623626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Pięciokąt 21">
            <a:extLst>
              <a:ext uri="{FF2B5EF4-FFF2-40B4-BE49-F238E27FC236}">
                <a16:creationId xmlns:a16="http://schemas.microsoft.com/office/drawing/2014/main" id="{AD152978-080B-4F9E-8835-DAE56FFC7D3E}"/>
              </a:ext>
            </a:extLst>
          </p:cNvPr>
          <p:cNvSpPr/>
          <p:nvPr/>
        </p:nvSpPr>
        <p:spPr>
          <a:xfrm flipH="1">
            <a:off x="3538330" y="0"/>
            <a:ext cx="8653670" cy="500063"/>
          </a:xfrm>
          <a:prstGeom prst="homePlate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500" b="1" i="1" dirty="0">
                <a:solidFill>
                  <a:schemeClr val="tx1"/>
                </a:solidFill>
              </a:rPr>
              <a:t>Rozwijanie kompetencji kluczowych uczniów – szkolenia i doradztwo dla JST w województwie lubelskim</a:t>
            </a:r>
          </a:p>
        </p:txBody>
      </p:sp>
      <p:sp>
        <p:nvSpPr>
          <p:cNvPr id="6" name="Tytuł 1"/>
          <p:cNvSpPr txBox="1">
            <a:spLocks/>
          </p:cNvSpPr>
          <p:nvPr/>
        </p:nvSpPr>
        <p:spPr>
          <a:xfrm>
            <a:off x="431800" y="519906"/>
            <a:ext cx="11150600" cy="49053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altLang="pl-PL" sz="2400" b="1">
                <a:latin typeface="Times New Roman" pitchFamily="18" charset="0"/>
                <a:cs typeface="Times New Roman" pitchFamily="18" charset="0"/>
              </a:rPr>
              <a:t>Edukacja w wizji Odpowiedzialnego Rozwoju </a:t>
            </a:r>
          </a:p>
        </p:txBody>
      </p:sp>
      <p:sp>
        <p:nvSpPr>
          <p:cNvPr id="7" name="Symbol zastępczy zawartości 2"/>
          <p:cNvSpPr txBox="1">
            <a:spLocks/>
          </p:cNvSpPr>
          <p:nvPr/>
        </p:nvSpPr>
        <p:spPr>
          <a:xfrm>
            <a:off x="281518" y="1268413"/>
            <a:ext cx="11766549" cy="515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pl-PL" altLang="pl-PL" sz="2000">
                <a:solidFill>
                  <a:srgbClr val="432C1A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Jednym z oczekiwanych</a:t>
            </a:r>
            <a:r>
              <a:rPr lang="pl-PL" altLang="pl-PL" sz="20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pl-PL" altLang="pl-PL" sz="20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efektów jej realizacji  w perspektywie długookresowej </a:t>
            </a:r>
          </a:p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pl-PL" altLang="pl-PL" sz="20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pl-PL" altLang="pl-PL" sz="200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zapewnienie odpowiedniej jakości edukacji i szkoleń, podwyższających kwalifikacje i kompetencje obywateli. </a:t>
            </a:r>
          </a:p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endParaRPr lang="pl-PL" altLang="pl-PL" sz="200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pl-PL" altLang="pl-PL" sz="2000" b="1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Edukacja i jej jakość  -   </a:t>
            </a:r>
            <a:r>
              <a:rPr lang="pl-PL" altLang="pl-PL" sz="2000" u="sng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są warunkiem realizacji wizji państwa </a:t>
            </a:r>
          </a:p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pl-PL" altLang="pl-PL" sz="20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 zasoby ludzi dobrze wykształconych, posiadających umiejętności twórcze                     i innowacyjne, niezbędnym warunkiem zakładanego rozwoju. </a:t>
            </a:r>
          </a:p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endParaRPr lang="pl-PL" altLang="pl-PL" sz="200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pl-PL" altLang="pl-PL" sz="20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Dla systemu edukacji (zwłaszcza w obszarze szkolnictwa zawodowego) tak postawiony cel Strategii stanowi wyzwanie do wielu koniecznych reform. </a:t>
            </a:r>
          </a:p>
          <a:p>
            <a:pPr>
              <a:lnSpc>
                <a:spcPct val="150000"/>
              </a:lnSpc>
            </a:pPr>
            <a:endParaRPr lang="pl-PL" altLang="pl-PL" sz="2000" dirty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78645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az 8">
            <a:extLst>
              <a:ext uri="{FF2B5EF4-FFF2-40B4-BE49-F238E27FC236}">
                <a16:creationId xmlns:a16="http://schemas.microsoft.com/office/drawing/2014/main" id="{8A69C4FF-F893-4E2D-9038-BE9ECCCD21D2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5704467"/>
            <a:ext cx="1851412" cy="84116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Obraz 10">
            <a:extLst>
              <a:ext uri="{FF2B5EF4-FFF2-40B4-BE49-F238E27FC236}">
                <a16:creationId xmlns:a16="http://schemas.microsoft.com/office/drawing/2014/main" id="{4D4774C9-FF49-439C-9A9E-A5A5BA0AA2BE}"/>
              </a:ext>
            </a:extLst>
          </p:cNvPr>
          <p:cNvPicPr/>
          <p:nvPr/>
        </p:nvPicPr>
        <p:blipFill>
          <a:blip r:embed="rId4" cstate="print">
            <a:biLevel thresh="50000"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colorTemperature colorTemp="112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1511" y="5923722"/>
            <a:ext cx="548978" cy="402658"/>
          </a:xfrm>
          <a:prstGeom prst="rect">
            <a:avLst/>
          </a:prstGeom>
          <a:noFill/>
        </p:spPr>
      </p:pic>
      <p:pic>
        <p:nvPicPr>
          <p:cNvPr id="12" name="Obraz 11">
            <a:extLst>
              <a:ext uri="{FF2B5EF4-FFF2-40B4-BE49-F238E27FC236}">
                <a16:creationId xmlns:a16="http://schemas.microsoft.com/office/drawing/2014/main" id="{98D9EA54-BEAF-4333-992A-B5783586DCB2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3541" y="5823211"/>
            <a:ext cx="2024459" cy="623626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Pięciokąt 21">
            <a:extLst>
              <a:ext uri="{FF2B5EF4-FFF2-40B4-BE49-F238E27FC236}">
                <a16:creationId xmlns:a16="http://schemas.microsoft.com/office/drawing/2014/main" id="{AD152978-080B-4F9E-8835-DAE56FFC7D3E}"/>
              </a:ext>
            </a:extLst>
          </p:cNvPr>
          <p:cNvSpPr/>
          <p:nvPr/>
        </p:nvSpPr>
        <p:spPr>
          <a:xfrm flipH="1">
            <a:off x="3538330" y="0"/>
            <a:ext cx="8653670" cy="500063"/>
          </a:xfrm>
          <a:prstGeom prst="homePlate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500" b="1" i="1" dirty="0">
                <a:solidFill>
                  <a:schemeClr val="tx1"/>
                </a:solidFill>
              </a:rPr>
              <a:t>Rozwijanie kompetencji kluczowych uczniów – szkolenia i doradztwo dla JST w województwie lubelskim</a:t>
            </a:r>
          </a:p>
        </p:txBody>
      </p:sp>
      <p:sp>
        <p:nvSpPr>
          <p:cNvPr id="6" name="Tytuł 1"/>
          <p:cNvSpPr txBox="1">
            <a:spLocks/>
          </p:cNvSpPr>
          <p:nvPr/>
        </p:nvSpPr>
        <p:spPr>
          <a:xfrm>
            <a:off x="62820" y="692809"/>
            <a:ext cx="11872384" cy="86518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altLang="pl-PL" sz="24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Wyrównanie dostępu do uczenia się przez całe życie </a:t>
            </a:r>
            <a:r>
              <a:rPr lang="pl-PL" altLang="pl-PL" sz="2400" b="1">
                <a:latin typeface="Times New Roman" pitchFamily="18" charset="0"/>
                <a:cs typeface="Times New Roman" pitchFamily="18" charset="0"/>
              </a:rPr>
              <a:t>– głównym wyzwaniem dla systemu edukacji i szkolnictwa wyższego</a:t>
            </a:r>
            <a:br>
              <a:rPr lang="pl-PL" altLang="pl-PL" sz="2400" b="1">
                <a:latin typeface="Times New Roman" pitchFamily="18" charset="0"/>
                <a:cs typeface="Times New Roman" pitchFamily="18" charset="0"/>
              </a:rPr>
            </a:br>
            <a:endParaRPr lang="pl-PL" altLang="pl-PL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Symbol zastępczy zawartości 2"/>
          <p:cNvSpPr txBox="1">
            <a:spLocks/>
          </p:cNvSpPr>
          <p:nvPr/>
        </p:nvSpPr>
        <p:spPr>
          <a:xfrm>
            <a:off x="237067" y="1557997"/>
            <a:ext cx="11811000" cy="51117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None/>
              <a:defRPr/>
            </a:pPr>
            <a:endParaRPr lang="pl-PL" altLang="pl-PL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Bef>
                <a:spcPts val="0"/>
              </a:spcBef>
              <a:buFontTx/>
              <a:buNone/>
              <a:defRPr/>
            </a:pPr>
            <a:r>
              <a:rPr lang="pl-PL" altLang="pl-PL" sz="2000">
                <a:latin typeface="Times New Roman" panose="02020603050405020304" pitchFamily="18" charset="0"/>
                <a:cs typeface="Times New Roman" panose="02020603050405020304" pitchFamily="18" charset="0"/>
              </a:rPr>
              <a:t>Z przytoczonych analiz wynika, że aktualny stan edukacji (systemu oświaty i systemu szkolnictwa wyższego), 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q"/>
              <a:defRPr/>
            </a:pPr>
            <a:r>
              <a:rPr lang="pl-PL" altLang="pl-PL" sz="2000">
                <a:latin typeface="Times New Roman" panose="02020603050405020304" pitchFamily="18" charset="0"/>
                <a:cs typeface="Times New Roman" panose="02020603050405020304" pitchFamily="18" charset="0"/>
              </a:rPr>
              <a:t>mimo że osiągają wskaźniki ilościowe uzgodnione z UE, </a:t>
            </a:r>
            <a:r>
              <a:rPr lang="pl-PL" altLang="pl-PL" sz="200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nie są w stanie realizować celów Strategii. </a:t>
            </a:r>
          </a:p>
          <a:p>
            <a:pPr>
              <a:lnSpc>
                <a:spcPct val="150000"/>
              </a:lnSpc>
              <a:spcBef>
                <a:spcPts val="0"/>
              </a:spcBef>
              <a:buFontTx/>
              <a:buNone/>
              <a:defRPr/>
            </a:pPr>
            <a:endParaRPr lang="pl-PL" altLang="pl-PL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Bef>
                <a:spcPts val="0"/>
              </a:spcBef>
              <a:buFontTx/>
              <a:buNone/>
              <a:defRPr/>
            </a:pPr>
            <a:r>
              <a:rPr lang="pl-PL" altLang="pl-PL" sz="2000">
                <a:latin typeface="Times New Roman" panose="02020603050405020304" pitchFamily="18" charset="0"/>
                <a:cs typeface="Times New Roman" panose="02020603050405020304" pitchFamily="18" charset="0"/>
              </a:rPr>
              <a:t>Dla jakości kapitału ludzkiego i społecznego w Polsce  kluczowe jest podjęcie działań m.in. w zakresie 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q"/>
              <a:defRPr/>
            </a:pPr>
            <a:r>
              <a:rPr lang="pl-PL" altLang="pl-PL" sz="200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poprawy jakości systemu edukacji formalnej i nieformalnej </a:t>
            </a:r>
            <a:r>
              <a:rPr lang="pl-PL" altLang="pl-PL" sz="2000">
                <a:latin typeface="Times New Roman" panose="02020603050405020304" pitchFamily="18" charset="0"/>
                <a:cs typeface="Times New Roman" panose="02020603050405020304" pitchFamily="18" charset="0"/>
              </a:rPr>
              <a:t>dla wszystkich grup wiekowych.</a:t>
            </a:r>
          </a:p>
          <a:p>
            <a:pPr>
              <a:lnSpc>
                <a:spcPct val="150000"/>
              </a:lnSpc>
              <a:spcBef>
                <a:spcPts val="0"/>
              </a:spcBef>
              <a:buFontTx/>
              <a:buNone/>
              <a:defRPr/>
            </a:pPr>
            <a:endParaRPr lang="pl-PL" altLang="pl-PL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Bef>
                <a:spcPts val="0"/>
              </a:spcBef>
              <a:buFontTx/>
              <a:buNone/>
              <a:defRPr/>
            </a:pPr>
            <a:endParaRPr lang="pl-PL" altLang="pl-PL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Bef>
                <a:spcPts val="0"/>
              </a:spcBef>
              <a:buFontTx/>
              <a:buNone/>
              <a:defRPr/>
            </a:pPr>
            <a:endParaRPr lang="pl-PL" altLang="pl-PL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52336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az 8">
            <a:extLst>
              <a:ext uri="{FF2B5EF4-FFF2-40B4-BE49-F238E27FC236}">
                <a16:creationId xmlns:a16="http://schemas.microsoft.com/office/drawing/2014/main" id="{8A69C4FF-F893-4E2D-9038-BE9ECCCD21D2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5704467"/>
            <a:ext cx="1851412" cy="84116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Obraz 10">
            <a:extLst>
              <a:ext uri="{FF2B5EF4-FFF2-40B4-BE49-F238E27FC236}">
                <a16:creationId xmlns:a16="http://schemas.microsoft.com/office/drawing/2014/main" id="{4D4774C9-FF49-439C-9A9E-A5A5BA0AA2BE}"/>
              </a:ext>
            </a:extLst>
          </p:cNvPr>
          <p:cNvPicPr/>
          <p:nvPr/>
        </p:nvPicPr>
        <p:blipFill>
          <a:blip r:embed="rId4" cstate="print">
            <a:biLevel thresh="50000"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colorTemperature colorTemp="112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1511" y="5923722"/>
            <a:ext cx="548978" cy="402658"/>
          </a:xfrm>
          <a:prstGeom prst="rect">
            <a:avLst/>
          </a:prstGeom>
          <a:noFill/>
        </p:spPr>
      </p:pic>
      <p:pic>
        <p:nvPicPr>
          <p:cNvPr id="12" name="Obraz 11">
            <a:extLst>
              <a:ext uri="{FF2B5EF4-FFF2-40B4-BE49-F238E27FC236}">
                <a16:creationId xmlns:a16="http://schemas.microsoft.com/office/drawing/2014/main" id="{98D9EA54-BEAF-4333-992A-B5783586DCB2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3541" y="5823211"/>
            <a:ext cx="2024459" cy="623626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Pięciokąt 21">
            <a:extLst>
              <a:ext uri="{FF2B5EF4-FFF2-40B4-BE49-F238E27FC236}">
                <a16:creationId xmlns:a16="http://schemas.microsoft.com/office/drawing/2014/main" id="{AD152978-080B-4F9E-8835-DAE56FFC7D3E}"/>
              </a:ext>
            </a:extLst>
          </p:cNvPr>
          <p:cNvSpPr/>
          <p:nvPr/>
        </p:nvSpPr>
        <p:spPr>
          <a:xfrm flipH="1">
            <a:off x="3538330" y="0"/>
            <a:ext cx="8653670" cy="500063"/>
          </a:xfrm>
          <a:prstGeom prst="homePlate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500" b="1" i="1" dirty="0">
                <a:solidFill>
                  <a:schemeClr val="tx1"/>
                </a:solidFill>
              </a:rPr>
              <a:t>Rozwijanie kompetencji kluczowych uczniów – szkolenia i doradztwo dla JST w województwie lubelskim</a:t>
            </a:r>
          </a:p>
        </p:txBody>
      </p:sp>
      <p:sp>
        <p:nvSpPr>
          <p:cNvPr id="6" name="Tytuł 1"/>
          <p:cNvSpPr txBox="1">
            <a:spLocks/>
          </p:cNvSpPr>
          <p:nvPr/>
        </p:nvSpPr>
        <p:spPr>
          <a:xfrm>
            <a:off x="609600" y="593817"/>
            <a:ext cx="10957984" cy="77787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altLang="pl-PL" sz="2400" b="1" dirty="0">
                <a:latin typeface="Times New Roman" pitchFamily="18" charset="0"/>
                <a:cs typeface="Times New Roman" pitchFamily="18" charset="0"/>
              </a:rPr>
              <a:t>Edukacja w celach i oczekiwanych rezultatach Strategii</a:t>
            </a:r>
            <a:br>
              <a:rPr lang="pl-PL" altLang="pl-PL" sz="2400" dirty="0">
                <a:latin typeface="Times New Roman" pitchFamily="18" charset="0"/>
                <a:cs typeface="Times New Roman" pitchFamily="18" charset="0"/>
              </a:rPr>
            </a:br>
            <a:endParaRPr lang="pl-PL" altLang="pl-PL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Symbol zastępczy zawartości 2"/>
          <p:cNvSpPr txBox="1">
            <a:spLocks/>
          </p:cNvSpPr>
          <p:nvPr/>
        </p:nvSpPr>
        <p:spPr>
          <a:xfrm>
            <a:off x="137584" y="1024460"/>
            <a:ext cx="11904133" cy="53276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None/>
              <a:defRPr/>
            </a:pPr>
            <a:r>
              <a:rPr lang="pl-PL" sz="2000">
                <a:latin typeface="Times New Roman" panose="02020603050405020304" pitchFamily="18" charset="0"/>
                <a:cs typeface="Times New Roman" panose="02020603050405020304" pitchFamily="18" charset="0"/>
              </a:rPr>
              <a:t>Strategiczna wizja działań w obszarze edukacji do roku 2020 opiera się na czterech obszarach; </a:t>
            </a:r>
          </a:p>
          <a:p>
            <a:pPr>
              <a:buFontTx/>
              <a:buNone/>
              <a:defRPr/>
            </a:pPr>
            <a:endParaRPr lang="pl-PL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q"/>
              <a:defRPr/>
            </a:pPr>
            <a:r>
              <a:rPr lang="pl-PL" sz="2000" b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Dobry start </a:t>
            </a:r>
            <a:r>
              <a:rPr lang="pl-PL" sz="2000">
                <a:latin typeface="Times New Roman" panose="02020603050405020304" pitchFamily="18" charset="0"/>
                <a:cs typeface="Times New Roman" panose="02020603050405020304" pitchFamily="18" charset="0"/>
              </a:rPr>
              <a:t>– pełne upowszechnienie wysokiej jakości edukacji dzieci w wieku przedszkolnym.</a:t>
            </a:r>
          </a:p>
          <a:p>
            <a:pPr>
              <a:buFont typeface="Wingdings" panose="05000000000000000000" pitchFamily="2" charset="2"/>
              <a:buChar char="q"/>
              <a:defRPr/>
            </a:pPr>
            <a:endParaRPr lang="pl-PL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q"/>
              <a:defRPr/>
            </a:pPr>
            <a:r>
              <a:rPr lang="pl-PL" sz="2000" b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Wysokiej jakości system oświaty </a:t>
            </a:r>
            <a:r>
              <a:rPr lang="pl-PL" sz="2000">
                <a:latin typeface="Times New Roman" panose="02020603050405020304" pitchFamily="18" charset="0"/>
                <a:cs typeface="Times New Roman" panose="02020603050405020304" pitchFamily="18" charset="0"/>
              </a:rPr>
              <a:t>– innowacyjny, powiązany z rynkiem pracy i spójny społecznie.</a:t>
            </a:r>
          </a:p>
          <a:p>
            <a:pPr>
              <a:buFont typeface="Wingdings" panose="05000000000000000000" pitchFamily="2" charset="2"/>
              <a:buChar char="q"/>
              <a:defRPr/>
            </a:pPr>
            <a:endParaRPr lang="pl-PL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q"/>
              <a:defRPr/>
            </a:pPr>
            <a:r>
              <a:rPr lang="pl-PL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2000" b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Wysoka jakość systemu szkolnictwa wyższego </a:t>
            </a:r>
            <a:r>
              <a:rPr lang="pl-PL" sz="2000">
                <a:latin typeface="Times New Roman" panose="02020603050405020304" pitchFamily="18" charset="0"/>
                <a:cs typeface="Times New Roman" panose="02020603050405020304" pitchFamily="18" charset="0"/>
              </a:rPr>
              <a:t>– powiązanego z rynkiem pracy, otwartego na pozyskiwanie potencjału intelektualnego dla przemysłu i gospodarki.</a:t>
            </a:r>
          </a:p>
          <a:p>
            <a:pPr>
              <a:buFont typeface="Wingdings" panose="05000000000000000000" pitchFamily="2" charset="2"/>
              <a:buChar char="q"/>
              <a:defRPr/>
            </a:pPr>
            <a:endParaRPr lang="pl-PL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q"/>
              <a:defRPr/>
            </a:pPr>
            <a:r>
              <a:rPr lang="pl-PL" sz="2000" b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Upowszechnienie formalnej i nieformalnej edukacji dla dorosłych</a:t>
            </a:r>
            <a:r>
              <a:rPr lang="pl-PL" sz="2000">
                <a:latin typeface="Times New Roman" panose="02020603050405020304" pitchFamily="18" charset="0"/>
                <a:cs typeface="Times New Roman" panose="02020603050405020304" pitchFamily="18" charset="0"/>
              </a:rPr>
              <a:t>, w tym usług edukacyjnych zintegrowanych z zatrudnieniem, wsparciem rodziny, uczestnictwem  w kulturze i aktywnością społeczną.</a:t>
            </a:r>
          </a:p>
          <a:p>
            <a:pPr>
              <a:buFont typeface="Wingdings" panose="05000000000000000000" pitchFamily="2" charset="2"/>
              <a:buChar char="q"/>
              <a:defRPr/>
            </a:pPr>
            <a:endParaRPr lang="pl-PL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q"/>
              <a:defRPr/>
            </a:pPr>
            <a:endParaRPr lang="pl-PL" altLang="pl-PL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38683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az 8">
            <a:extLst>
              <a:ext uri="{FF2B5EF4-FFF2-40B4-BE49-F238E27FC236}">
                <a16:creationId xmlns:a16="http://schemas.microsoft.com/office/drawing/2014/main" id="{8A69C4FF-F893-4E2D-9038-BE9ECCCD21D2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5704467"/>
            <a:ext cx="1851412" cy="84116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Obraz 10">
            <a:extLst>
              <a:ext uri="{FF2B5EF4-FFF2-40B4-BE49-F238E27FC236}">
                <a16:creationId xmlns:a16="http://schemas.microsoft.com/office/drawing/2014/main" id="{4D4774C9-FF49-439C-9A9E-A5A5BA0AA2BE}"/>
              </a:ext>
            </a:extLst>
          </p:cNvPr>
          <p:cNvPicPr/>
          <p:nvPr/>
        </p:nvPicPr>
        <p:blipFill>
          <a:blip r:embed="rId4" cstate="print">
            <a:biLevel thresh="50000"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colorTemperature colorTemp="112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1511" y="5923722"/>
            <a:ext cx="548978" cy="402658"/>
          </a:xfrm>
          <a:prstGeom prst="rect">
            <a:avLst/>
          </a:prstGeom>
          <a:noFill/>
        </p:spPr>
      </p:pic>
      <p:pic>
        <p:nvPicPr>
          <p:cNvPr id="12" name="Obraz 11">
            <a:extLst>
              <a:ext uri="{FF2B5EF4-FFF2-40B4-BE49-F238E27FC236}">
                <a16:creationId xmlns:a16="http://schemas.microsoft.com/office/drawing/2014/main" id="{98D9EA54-BEAF-4333-992A-B5783586DCB2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3541" y="5823211"/>
            <a:ext cx="2024459" cy="623626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Pięciokąt 21">
            <a:extLst>
              <a:ext uri="{FF2B5EF4-FFF2-40B4-BE49-F238E27FC236}">
                <a16:creationId xmlns:a16="http://schemas.microsoft.com/office/drawing/2014/main" id="{AD152978-080B-4F9E-8835-DAE56FFC7D3E}"/>
              </a:ext>
            </a:extLst>
          </p:cNvPr>
          <p:cNvSpPr/>
          <p:nvPr/>
        </p:nvSpPr>
        <p:spPr>
          <a:xfrm flipH="1">
            <a:off x="3538330" y="0"/>
            <a:ext cx="8653670" cy="500063"/>
          </a:xfrm>
          <a:prstGeom prst="homePlate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500" b="1" i="1" dirty="0">
                <a:solidFill>
                  <a:schemeClr val="tx1"/>
                </a:solidFill>
              </a:rPr>
              <a:t>Rozwijanie kompetencji kluczowych uczniów – szkolenia i doradztwo dla JST w województwie lubelskim</a:t>
            </a:r>
          </a:p>
        </p:txBody>
      </p:sp>
      <p:sp>
        <p:nvSpPr>
          <p:cNvPr id="7" name="Tytuł 1"/>
          <p:cNvSpPr txBox="1">
            <a:spLocks/>
          </p:cNvSpPr>
          <p:nvPr/>
        </p:nvSpPr>
        <p:spPr>
          <a:xfrm>
            <a:off x="431800" y="517990"/>
            <a:ext cx="11150600" cy="779462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4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br>
              <a:rPr lang="pl-PL" altLang="pl-PL" sz="2400" b="1" dirty="0">
                <a:latin typeface="Times New Roman" pitchFamily="18" charset="0"/>
                <a:cs typeface="Times New Roman" pitchFamily="18" charset="0"/>
              </a:rPr>
            </a:br>
            <a:br>
              <a:rPr lang="pl-PL" altLang="pl-PL" sz="2400" b="1" dirty="0">
                <a:latin typeface="Times New Roman" pitchFamily="18" charset="0"/>
                <a:cs typeface="Times New Roman" pitchFamily="18" charset="0"/>
              </a:rPr>
            </a:br>
            <a:r>
              <a:rPr lang="pl-PL" altLang="pl-PL" sz="4000" b="1" dirty="0">
                <a:latin typeface="Times New Roman" pitchFamily="18" charset="0"/>
                <a:cs typeface="Times New Roman" pitchFamily="18" charset="0"/>
              </a:rPr>
              <a:t>Planowane kierunki działań w systemie oświaty</a:t>
            </a:r>
            <a:br>
              <a:rPr lang="pl-PL" altLang="pl-PL" sz="4000" dirty="0">
                <a:latin typeface="Times New Roman" pitchFamily="18" charset="0"/>
                <a:cs typeface="Times New Roman" pitchFamily="18" charset="0"/>
              </a:rPr>
            </a:br>
            <a:r>
              <a:rPr lang="pl-PL" altLang="pl-PL" sz="2400" dirty="0">
                <a:latin typeface="Times New Roman" pitchFamily="18" charset="0"/>
                <a:cs typeface="Times New Roman" pitchFamily="18" charset="0"/>
              </a:rPr>
              <a:t> </a:t>
            </a:r>
            <a:br>
              <a:rPr lang="pl-PL" altLang="pl-PL" sz="2400" dirty="0">
                <a:latin typeface="Times New Roman" pitchFamily="18" charset="0"/>
                <a:cs typeface="Times New Roman" pitchFamily="18" charset="0"/>
              </a:rPr>
            </a:br>
            <a:endParaRPr lang="pl-PL" altLang="pl-PL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Schemat blokowy: proces alternatywny 7"/>
          <p:cNvSpPr/>
          <p:nvPr/>
        </p:nvSpPr>
        <p:spPr>
          <a:xfrm>
            <a:off x="239183" y="1067100"/>
            <a:ext cx="11713633" cy="1223963"/>
          </a:xfrm>
          <a:prstGeom prst="flowChartAlternateProcess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l-PL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Głównym kierunkiem interwencji w systemie edukacji </a:t>
            </a:r>
          </a:p>
          <a:p>
            <a:pPr algn="ctr">
              <a:defRPr/>
            </a:pPr>
            <a:r>
              <a:rPr lang="pl-PL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jest </a:t>
            </a:r>
            <a:r>
              <a:rPr lang="pl-PL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dopasowanie kształcenia do potrzeb nowoczesnej gospodarki</a:t>
            </a:r>
          </a:p>
        </p:txBody>
      </p:sp>
      <p:sp>
        <p:nvSpPr>
          <p:cNvPr id="10" name="Schemat blokowy: proces alternatywny 9"/>
          <p:cNvSpPr/>
          <p:nvPr/>
        </p:nvSpPr>
        <p:spPr>
          <a:xfrm>
            <a:off x="239184" y="2276475"/>
            <a:ext cx="4928039" cy="3427992"/>
          </a:xfrm>
          <a:prstGeom prst="flowChartAlternateProcess">
            <a:avLst/>
          </a:prstGeom>
          <a:solidFill>
            <a:schemeClr val="accent3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pl-PL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pl-PL" sz="1400" dirty="0"/>
              <a:t> </a:t>
            </a:r>
          </a:p>
          <a:p>
            <a:pPr>
              <a:defRPr/>
            </a:pPr>
            <a:r>
              <a:rPr lang="pl-PL" sz="1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Poprawa innowacyjności </a:t>
            </a:r>
          </a:p>
          <a:p>
            <a:pPr>
              <a:defRPr/>
            </a:pPr>
            <a:r>
              <a:rPr lang="pl-PL" sz="1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szkół i placówek oświatowych;</a:t>
            </a:r>
            <a:endParaRPr lang="pl-PL" sz="16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q"/>
              <a:defRPr/>
            </a:pPr>
            <a:r>
              <a:rPr lang="pl-PL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Nowa podstawa programowa-  komunikowanie się w języku ojczystym i w językach obcych oraz aktywne uczestnictwo w życiu społecznym. </a:t>
            </a:r>
          </a:p>
          <a:p>
            <a:pPr marL="285750" indent="-285750">
              <a:buFont typeface="Wingdings" panose="05000000000000000000" pitchFamily="2" charset="2"/>
              <a:buChar char="q"/>
              <a:defRPr/>
            </a:pPr>
            <a:r>
              <a:rPr lang="pl-PL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Kształtowanie u uczniów takich cech jak kreatywność, inicjatywność, innowacyjność, przedsiębiorczość i umiejętności pracy zespołowej.</a:t>
            </a:r>
          </a:p>
          <a:p>
            <a:pPr marL="285750" indent="-285750">
              <a:buFont typeface="Wingdings" panose="05000000000000000000" pitchFamily="2" charset="2"/>
              <a:buChar char="q"/>
              <a:defRPr/>
            </a:pPr>
            <a:r>
              <a:rPr lang="pl-PL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Aktywne i projektowe metody pracy uczniów z wykorzystaniem TIK.</a:t>
            </a:r>
          </a:p>
          <a:p>
            <a:pPr marL="285750" indent="-285750">
              <a:buFont typeface="Wingdings" panose="05000000000000000000" pitchFamily="2" charset="2"/>
              <a:buChar char="q"/>
              <a:defRPr/>
            </a:pPr>
            <a:r>
              <a:rPr lang="pl-PL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Operacjonalizacja wiedzy zdobytej w szkole.</a:t>
            </a:r>
          </a:p>
          <a:p>
            <a:pPr marL="285750" indent="-285750">
              <a:buFont typeface="Wingdings" panose="05000000000000000000" pitchFamily="2" charset="2"/>
              <a:buChar char="q"/>
              <a:defRPr/>
            </a:pPr>
            <a:r>
              <a:rPr lang="pl-PL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Metody kształcenia i doskonalenia nauczycieli  powiązane  z wymaganiami, jakie państwo stawia szkole.</a:t>
            </a:r>
          </a:p>
          <a:p>
            <a:pPr>
              <a:defRPr/>
            </a:pPr>
            <a:endParaRPr lang="pl-PL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Schemat blokowy: proces alternatywny 13"/>
          <p:cNvSpPr/>
          <p:nvPr/>
        </p:nvSpPr>
        <p:spPr>
          <a:xfrm>
            <a:off x="6007100" y="2235742"/>
            <a:ext cx="5120975" cy="3468726"/>
          </a:xfrm>
          <a:prstGeom prst="flowChartAlternateProcess">
            <a:avLst/>
          </a:prstGeom>
          <a:solidFill>
            <a:schemeClr val="accent3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pl-PL" sz="1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Dopasowanie szkolnictwa zawodowego </a:t>
            </a:r>
          </a:p>
          <a:p>
            <a:pPr>
              <a:defRPr/>
            </a:pPr>
            <a:r>
              <a:rPr lang="pl-PL" sz="1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 potrzeb nowoczesnej gospodarki;</a:t>
            </a:r>
          </a:p>
          <a:p>
            <a:pPr>
              <a:defRPr/>
            </a:pPr>
            <a:endParaRPr lang="pl-PL" sz="16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q"/>
              <a:defRPr/>
            </a:pPr>
            <a:r>
              <a:rPr lang="pl-PL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Zbudowane na modelu dualnym (szkoła-pracodawca) oraz poprzez kształcenie w rzeczywistym środowisku pracy.</a:t>
            </a:r>
          </a:p>
          <a:p>
            <a:pPr marL="285750" indent="-285750">
              <a:buFont typeface="Wingdings" panose="05000000000000000000" pitchFamily="2" charset="2"/>
              <a:buChar char="q"/>
              <a:defRPr/>
            </a:pPr>
            <a:r>
              <a:rPr lang="pl-PL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Modernizacja treści oraz metod kształcenia i szkolenia zawodowego.</a:t>
            </a:r>
          </a:p>
          <a:p>
            <a:pPr marL="285750" indent="-285750">
              <a:buFont typeface="Wingdings" panose="05000000000000000000" pitchFamily="2" charset="2"/>
              <a:buChar char="q"/>
              <a:defRPr/>
            </a:pPr>
            <a:r>
              <a:rPr lang="pl-PL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Instytucjonalna popularyzacja szkolnictwa zawodowego wśród uczniów </a:t>
            </a:r>
            <a:br>
              <a:rPr lang="pl-PL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rozwój doradztwa zawodowego.</a:t>
            </a:r>
          </a:p>
        </p:txBody>
      </p:sp>
    </p:spTree>
    <p:extLst>
      <p:ext uri="{BB962C8B-B14F-4D97-AF65-F5344CB8AC3E}">
        <p14:creationId xmlns:p14="http://schemas.microsoft.com/office/powerpoint/2010/main" val="9254406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az 8">
            <a:extLst>
              <a:ext uri="{FF2B5EF4-FFF2-40B4-BE49-F238E27FC236}">
                <a16:creationId xmlns:a16="http://schemas.microsoft.com/office/drawing/2014/main" id="{8A69C4FF-F893-4E2D-9038-BE9ECCCD21D2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5704467"/>
            <a:ext cx="1851412" cy="84116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Obraz 10">
            <a:extLst>
              <a:ext uri="{FF2B5EF4-FFF2-40B4-BE49-F238E27FC236}">
                <a16:creationId xmlns:a16="http://schemas.microsoft.com/office/drawing/2014/main" id="{4D4774C9-FF49-439C-9A9E-A5A5BA0AA2BE}"/>
              </a:ext>
            </a:extLst>
          </p:cNvPr>
          <p:cNvPicPr/>
          <p:nvPr/>
        </p:nvPicPr>
        <p:blipFill>
          <a:blip r:embed="rId4" cstate="print">
            <a:biLevel thresh="50000"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colorTemperature colorTemp="112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1511" y="5923722"/>
            <a:ext cx="548978" cy="402658"/>
          </a:xfrm>
          <a:prstGeom prst="rect">
            <a:avLst/>
          </a:prstGeom>
          <a:noFill/>
        </p:spPr>
      </p:pic>
      <p:pic>
        <p:nvPicPr>
          <p:cNvPr id="12" name="Obraz 11">
            <a:extLst>
              <a:ext uri="{FF2B5EF4-FFF2-40B4-BE49-F238E27FC236}">
                <a16:creationId xmlns:a16="http://schemas.microsoft.com/office/drawing/2014/main" id="{98D9EA54-BEAF-4333-992A-B5783586DCB2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3541" y="5823211"/>
            <a:ext cx="2024459" cy="623626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Pięciokąt 21">
            <a:extLst>
              <a:ext uri="{FF2B5EF4-FFF2-40B4-BE49-F238E27FC236}">
                <a16:creationId xmlns:a16="http://schemas.microsoft.com/office/drawing/2014/main" id="{AD152978-080B-4F9E-8835-DAE56FFC7D3E}"/>
              </a:ext>
            </a:extLst>
          </p:cNvPr>
          <p:cNvSpPr/>
          <p:nvPr/>
        </p:nvSpPr>
        <p:spPr>
          <a:xfrm flipH="1">
            <a:off x="3538330" y="0"/>
            <a:ext cx="8653670" cy="500063"/>
          </a:xfrm>
          <a:prstGeom prst="homePlate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500" b="1" i="1" dirty="0">
                <a:solidFill>
                  <a:schemeClr val="tx1"/>
                </a:solidFill>
              </a:rPr>
              <a:t>Rozwijanie kompetencji kluczowych uczniów – szkolenia i doradztwo dla JST w województwie lubelskim</a:t>
            </a:r>
          </a:p>
        </p:txBody>
      </p:sp>
      <p:sp>
        <p:nvSpPr>
          <p:cNvPr id="6" name="Tytuł 1"/>
          <p:cNvSpPr txBox="1">
            <a:spLocks/>
          </p:cNvSpPr>
          <p:nvPr/>
        </p:nvSpPr>
        <p:spPr>
          <a:xfrm>
            <a:off x="198586" y="250031"/>
            <a:ext cx="11245849" cy="77787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altLang="pl-PL" sz="2400" b="1" dirty="0">
                <a:latin typeface="Times New Roman" pitchFamily="18" charset="0"/>
                <a:cs typeface="Times New Roman" pitchFamily="18" charset="0"/>
              </a:rPr>
              <a:t>Kompetencje kluczowe – europejski azymut dla edukacji</a:t>
            </a:r>
          </a:p>
        </p:txBody>
      </p:sp>
      <p:sp>
        <p:nvSpPr>
          <p:cNvPr id="7" name="Symbol zastępczy zawartości 2"/>
          <p:cNvSpPr txBox="1">
            <a:spLocks/>
          </p:cNvSpPr>
          <p:nvPr/>
        </p:nvSpPr>
        <p:spPr>
          <a:xfrm>
            <a:off x="0" y="1138807"/>
            <a:ext cx="12299949" cy="5948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l-PL" altLang="pl-PL" sz="2000">
                <a:latin typeface="Times New Roman" pitchFamily="18" charset="0"/>
                <a:cs typeface="Times New Roman" pitchFamily="18" charset="0"/>
              </a:rPr>
              <a:t>Ogłoszona w listopadzie 2012 r. przez Komisję Europejską strategia pod hasłem </a:t>
            </a:r>
            <a:r>
              <a:rPr lang="pl-PL" altLang="pl-PL" sz="2000" i="1">
                <a:latin typeface="Times New Roman" pitchFamily="18" charset="0"/>
                <a:cs typeface="Times New Roman" pitchFamily="18" charset="0"/>
              </a:rPr>
              <a:t>Nowe podejście do edukacji </a:t>
            </a:r>
            <a:r>
              <a:rPr lang="pl-PL" altLang="pl-PL" sz="2000">
                <a:latin typeface="Times New Roman" pitchFamily="18" charset="0"/>
                <a:cs typeface="Times New Roman" pitchFamily="18" charset="0"/>
              </a:rPr>
              <a:t>wyraźnie wskazuje na potrzebę zmian w systemach kształcenia i szkolenia państw członkowskich, by były one w stanie zapewnić młodym ludziom rozwój umiejętności i kompetencji, których wymaga się obecnie od pracowników, a które nie zawsze w odpowiednim stopniu udaje się zdobyć w procesie edukacji.</a:t>
            </a:r>
          </a:p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pl-PL" altLang="pl-PL" sz="200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pl-PL" altLang="pl-PL" sz="2000">
                <a:latin typeface="Times New Roman" pitchFamily="18" charset="0"/>
                <a:cs typeface="Times New Roman" pitchFamily="18" charset="0"/>
              </a:rPr>
              <a:t>„</a:t>
            </a:r>
            <a:r>
              <a:rPr lang="pl-PL" altLang="pl-PL" sz="2000" i="1">
                <a:latin typeface="Times New Roman" pitchFamily="18" charset="0"/>
                <a:cs typeface="Times New Roman" pitchFamily="18" charset="0"/>
              </a:rPr>
              <a:t>Zaleceniach Parlamentu Europejskiego i Rady z dnia 18 grudnia 2006 r. w sprawie kompetencji kluczowych w procesie uczenia się przez całe życie” </a:t>
            </a:r>
          </a:p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pl-PL" altLang="pl-PL" sz="2000" b="1">
                <a:latin typeface="Times New Roman" pitchFamily="18" charset="0"/>
                <a:cs typeface="Times New Roman" pitchFamily="18" charset="0"/>
              </a:rPr>
              <a:t>Kompetencje Kluczowe </a:t>
            </a:r>
            <a:r>
              <a:rPr lang="pl-PL" altLang="pl-PL" sz="2000">
                <a:latin typeface="Times New Roman" pitchFamily="18" charset="0"/>
                <a:cs typeface="Times New Roman" pitchFamily="18" charset="0"/>
              </a:rPr>
              <a:t>są definiowane jako połączenie wiedzy, umiejętności i postaw odpowiednich do sytuacji. </a:t>
            </a:r>
          </a:p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endParaRPr lang="pl-PL" altLang="pl-PL" sz="200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None/>
            </a:pPr>
            <a:r>
              <a:rPr lang="pl-PL" altLang="pl-PL" sz="2000">
                <a:latin typeface="Times New Roman" pitchFamily="18" charset="0"/>
                <a:cs typeface="Times New Roman" pitchFamily="18" charset="0"/>
              </a:rPr>
              <a:t>Wszystkie kraje europejskie w odpowiedzi na bieżące potrzeby społeczne odnotowały wyraźny postęp w uwzględnianiu kluczowych umiejętności w regulacjach prawnych oraz w programach nauczania.</a:t>
            </a:r>
            <a:endParaRPr lang="pl-PL" altLang="pl-PL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890549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az 8">
            <a:extLst>
              <a:ext uri="{FF2B5EF4-FFF2-40B4-BE49-F238E27FC236}">
                <a16:creationId xmlns:a16="http://schemas.microsoft.com/office/drawing/2014/main" id="{8A69C4FF-F893-4E2D-9038-BE9ECCCD21D2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5704467"/>
            <a:ext cx="1851412" cy="84116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Obraz 10">
            <a:extLst>
              <a:ext uri="{FF2B5EF4-FFF2-40B4-BE49-F238E27FC236}">
                <a16:creationId xmlns:a16="http://schemas.microsoft.com/office/drawing/2014/main" id="{4D4774C9-FF49-439C-9A9E-A5A5BA0AA2BE}"/>
              </a:ext>
            </a:extLst>
          </p:cNvPr>
          <p:cNvPicPr/>
          <p:nvPr/>
        </p:nvPicPr>
        <p:blipFill>
          <a:blip r:embed="rId4" cstate="print">
            <a:biLevel thresh="50000"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colorTemperature colorTemp="112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1511" y="5923722"/>
            <a:ext cx="548978" cy="402658"/>
          </a:xfrm>
          <a:prstGeom prst="rect">
            <a:avLst/>
          </a:prstGeom>
          <a:noFill/>
        </p:spPr>
      </p:pic>
      <p:pic>
        <p:nvPicPr>
          <p:cNvPr id="12" name="Obraz 11">
            <a:extLst>
              <a:ext uri="{FF2B5EF4-FFF2-40B4-BE49-F238E27FC236}">
                <a16:creationId xmlns:a16="http://schemas.microsoft.com/office/drawing/2014/main" id="{98D9EA54-BEAF-4333-992A-B5783586DCB2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3541" y="5823211"/>
            <a:ext cx="2024459" cy="623626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Pięciokąt 21">
            <a:extLst>
              <a:ext uri="{FF2B5EF4-FFF2-40B4-BE49-F238E27FC236}">
                <a16:creationId xmlns:a16="http://schemas.microsoft.com/office/drawing/2014/main" id="{AD152978-080B-4F9E-8835-DAE56FFC7D3E}"/>
              </a:ext>
            </a:extLst>
          </p:cNvPr>
          <p:cNvSpPr/>
          <p:nvPr/>
        </p:nvSpPr>
        <p:spPr>
          <a:xfrm flipH="1">
            <a:off x="3538330" y="0"/>
            <a:ext cx="8653670" cy="500063"/>
          </a:xfrm>
          <a:prstGeom prst="homePlate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500" b="1" i="1" dirty="0">
                <a:solidFill>
                  <a:schemeClr val="tx1"/>
                </a:solidFill>
              </a:rPr>
              <a:t>Rozwijanie kompetencji kluczowych uczniów – szkolenia i doradztwo dla JST w województwie lubelskim</a:t>
            </a:r>
          </a:p>
        </p:txBody>
      </p:sp>
      <p:sp>
        <p:nvSpPr>
          <p:cNvPr id="6" name="Tytuł 1"/>
          <p:cNvSpPr txBox="1">
            <a:spLocks/>
          </p:cNvSpPr>
          <p:nvPr/>
        </p:nvSpPr>
        <p:spPr>
          <a:xfrm>
            <a:off x="527050" y="391935"/>
            <a:ext cx="11425767" cy="71913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altLang="pl-PL" sz="2400" b="1" dirty="0">
                <a:latin typeface="Times New Roman" pitchFamily="18" charset="0"/>
                <a:cs typeface="Times New Roman" pitchFamily="18" charset="0"/>
              </a:rPr>
              <a:t>Kompetencje kluczowe dla polskiego systemu edukacji</a:t>
            </a:r>
          </a:p>
        </p:txBody>
      </p:sp>
      <p:sp>
        <p:nvSpPr>
          <p:cNvPr id="7" name="Symbol zastępczy zawartości 2"/>
          <p:cNvSpPr txBox="1">
            <a:spLocks/>
          </p:cNvSpPr>
          <p:nvPr/>
        </p:nvSpPr>
        <p:spPr>
          <a:xfrm>
            <a:off x="383116" y="1305922"/>
            <a:ext cx="11029631" cy="438606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None/>
            </a:pPr>
            <a:r>
              <a:rPr lang="pl-PL" altLang="pl-PL" sz="2000" dirty="0">
                <a:latin typeface="Times New Roman" pitchFamily="18" charset="0"/>
                <a:cs typeface="Times New Roman" pitchFamily="18" charset="0"/>
              </a:rPr>
              <a:t>Ustanowiono osiem kompetencji kluczowych:</a:t>
            </a:r>
          </a:p>
          <a:p>
            <a:pPr>
              <a:buFontTx/>
              <a:buNone/>
            </a:pPr>
            <a:endParaRPr lang="pl-PL" altLang="pl-PL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None/>
            </a:pPr>
            <a:r>
              <a:rPr lang="pl-PL" altLang="pl-PL" sz="2000" dirty="0">
                <a:latin typeface="Times New Roman" pitchFamily="18" charset="0"/>
                <a:cs typeface="Times New Roman" pitchFamily="18" charset="0"/>
              </a:rPr>
              <a:t>1) porozumiewanie się w języku ojczystym;</a:t>
            </a:r>
          </a:p>
          <a:p>
            <a:pPr>
              <a:buFontTx/>
              <a:buNone/>
            </a:pPr>
            <a:r>
              <a:rPr lang="pl-PL" altLang="pl-PL" sz="2000" dirty="0">
                <a:latin typeface="Times New Roman" pitchFamily="18" charset="0"/>
                <a:cs typeface="Times New Roman" pitchFamily="18" charset="0"/>
              </a:rPr>
              <a:t>2) porozumiewanie się w językach obcych;</a:t>
            </a:r>
          </a:p>
          <a:p>
            <a:pPr>
              <a:buFontTx/>
              <a:buNone/>
            </a:pPr>
            <a:r>
              <a:rPr lang="pl-PL" altLang="pl-PL" sz="2000" dirty="0">
                <a:latin typeface="Times New Roman" pitchFamily="18" charset="0"/>
                <a:cs typeface="Times New Roman" pitchFamily="18" charset="0"/>
              </a:rPr>
              <a:t>3) kompetencje matematyczne i podstawowe kompetencje naukowo-techniczne;</a:t>
            </a:r>
          </a:p>
          <a:p>
            <a:pPr>
              <a:buFontTx/>
              <a:buNone/>
            </a:pPr>
            <a:r>
              <a:rPr lang="pl-PL" altLang="pl-PL" sz="2000" dirty="0">
                <a:latin typeface="Times New Roman" pitchFamily="18" charset="0"/>
                <a:cs typeface="Times New Roman" pitchFamily="18" charset="0"/>
              </a:rPr>
              <a:t>4) kompetencje informatyczne;</a:t>
            </a:r>
          </a:p>
          <a:p>
            <a:pPr>
              <a:buFontTx/>
              <a:buNone/>
            </a:pPr>
            <a:r>
              <a:rPr lang="pl-PL" altLang="pl-PL" sz="2000" dirty="0">
                <a:latin typeface="Times New Roman" pitchFamily="18" charset="0"/>
                <a:cs typeface="Times New Roman" pitchFamily="18" charset="0"/>
              </a:rPr>
              <a:t>5) umiejętność uczenia się;</a:t>
            </a:r>
          </a:p>
          <a:p>
            <a:pPr>
              <a:buFontTx/>
              <a:buNone/>
            </a:pPr>
            <a:r>
              <a:rPr lang="pl-PL" altLang="pl-PL" sz="2000" dirty="0">
                <a:latin typeface="Times New Roman" pitchFamily="18" charset="0"/>
                <a:cs typeface="Times New Roman" pitchFamily="18" charset="0"/>
              </a:rPr>
              <a:t>6) kompetencje społeczne i obywatelskie;</a:t>
            </a:r>
          </a:p>
          <a:p>
            <a:pPr>
              <a:buFontTx/>
              <a:buNone/>
            </a:pPr>
            <a:r>
              <a:rPr lang="pl-PL" altLang="pl-PL" sz="2000" dirty="0">
                <a:latin typeface="Times New Roman" pitchFamily="18" charset="0"/>
                <a:cs typeface="Times New Roman" pitchFamily="18" charset="0"/>
              </a:rPr>
              <a:t>7) inicjatywność i przedsiębiorczość;</a:t>
            </a:r>
          </a:p>
          <a:p>
            <a:pPr>
              <a:buFontTx/>
              <a:buNone/>
            </a:pPr>
            <a:r>
              <a:rPr lang="pl-PL" altLang="pl-PL" sz="2000" dirty="0">
                <a:latin typeface="Times New Roman" pitchFamily="18" charset="0"/>
                <a:cs typeface="Times New Roman" pitchFamily="18" charset="0"/>
              </a:rPr>
              <a:t>8) świadomość i ekspresja kulturalna.</a:t>
            </a:r>
          </a:p>
          <a:p>
            <a:pPr>
              <a:buFontTx/>
              <a:buNone/>
            </a:pPr>
            <a:endParaRPr lang="pl-PL" altLang="pl-PL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None/>
            </a:pPr>
            <a:r>
              <a:rPr lang="pl-PL" altLang="pl-PL" sz="2000" b="1" dirty="0">
                <a:latin typeface="Times New Roman" pitchFamily="18" charset="0"/>
                <a:cs typeface="Times New Roman" pitchFamily="18" charset="0"/>
              </a:rPr>
              <a:t>Kompetencje w szkole kształtujemy nie poprzez to czego uczymy,</a:t>
            </a:r>
          </a:p>
          <a:p>
            <a:pPr>
              <a:buFontTx/>
              <a:buNone/>
            </a:pPr>
            <a:r>
              <a:rPr lang="pl-PL" altLang="pl-PL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altLang="pl-PL" sz="2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ale JAK uczymy !!!</a:t>
            </a:r>
            <a:endParaRPr lang="pl-PL" altLang="pl-PL" sz="20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70423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az 8">
            <a:extLst>
              <a:ext uri="{FF2B5EF4-FFF2-40B4-BE49-F238E27FC236}">
                <a16:creationId xmlns:a16="http://schemas.microsoft.com/office/drawing/2014/main" id="{8A69C4FF-F893-4E2D-9038-BE9ECCCD21D2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5704467"/>
            <a:ext cx="1851412" cy="84116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Obraz 10">
            <a:extLst>
              <a:ext uri="{FF2B5EF4-FFF2-40B4-BE49-F238E27FC236}">
                <a16:creationId xmlns:a16="http://schemas.microsoft.com/office/drawing/2014/main" id="{4D4774C9-FF49-439C-9A9E-A5A5BA0AA2BE}"/>
              </a:ext>
            </a:extLst>
          </p:cNvPr>
          <p:cNvPicPr/>
          <p:nvPr/>
        </p:nvPicPr>
        <p:blipFill>
          <a:blip r:embed="rId4" cstate="print">
            <a:biLevel thresh="50000"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colorTemperature colorTemp="112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1511" y="5923722"/>
            <a:ext cx="548978" cy="402658"/>
          </a:xfrm>
          <a:prstGeom prst="rect">
            <a:avLst/>
          </a:prstGeom>
          <a:noFill/>
        </p:spPr>
      </p:pic>
      <p:pic>
        <p:nvPicPr>
          <p:cNvPr id="12" name="Obraz 11">
            <a:extLst>
              <a:ext uri="{FF2B5EF4-FFF2-40B4-BE49-F238E27FC236}">
                <a16:creationId xmlns:a16="http://schemas.microsoft.com/office/drawing/2014/main" id="{98D9EA54-BEAF-4333-992A-B5783586DCB2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3541" y="5823211"/>
            <a:ext cx="2024459" cy="623626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Pięciokąt 21">
            <a:extLst>
              <a:ext uri="{FF2B5EF4-FFF2-40B4-BE49-F238E27FC236}">
                <a16:creationId xmlns:a16="http://schemas.microsoft.com/office/drawing/2014/main" id="{AD152978-080B-4F9E-8835-DAE56FFC7D3E}"/>
              </a:ext>
            </a:extLst>
          </p:cNvPr>
          <p:cNvSpPr/>
          <p:nvPr/>
        </p:nvSpPr>
        <p:spPr>
          <a:xfrm flipH="1">
            <a:off x="3538330" y="0"/>
            <a:ext cx="8653670" cy="500063"/>
          </a:xfrm>
          <a:prstGeom prst="homePlate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500" b="1" i="1" dirty="0">
                <a:solidFill>
                  <a:schemeClr val="tx1"/>
                </a:solidFill>
              </a:rPr>
              <a:t>Rozwijanie kompetencji kluczowych uczniów – szkolenia i doradztwo dla JST w województwie lubelskim</a:t>
            </a:r>
          </a:p>
        </p:txBody>
      </p:sp>
      <p:sp>
        <p:nvSpPr>
          <p:cNvPr id="6" name="Tytuł 1"/>
          <p:cNvSpPr txBox="1">
            <a:spLocks/>
          </p:cNvSpPr>
          <p:nvPr/>
        </p:nvSpPr>
        <p:spPr>
          <a:xfrm>
            <a:off x="0" y="516449"/>
            <a:ext cx="11618383" cy="706437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l-PL" altLang="pl-PL" sz="2400" b="1" dirty="0">
                <a:latin typeface="Times New Roman" pitchFamily="18" charset="0"/>
                <a:cs typeface="Times New Roman" pitchFamily="18" charset="0"/>
              </a:rPr>
              <a:t>Kompetencje kluczowe uwzględnione w nowej podstawie programowej</a:t>
            </a:r>
          </a:p>
        </p:txBody>
      </p:sp>
      <p:sp>
        <p:nvSpPr>
          <p:cNvPr id="7" name="Symbol zastępczy zawartości 2"/>
          <p:cNvSpPr txBox="1">
            <a:spLocks/>
          </p:cNvSpPr>
          <p:nvPr/>
        </p:nvSpPr>
        <p:spPr>
          <a:xfrm>
            <a:off x="334433" y="1052513"/>
            <a:ext cx="11618384" cy="50736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endParaRPr lang="pl-PL" altLang="pl-PL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pl-PL" altLang="pl-PL" sz="2000" dirty="0">
                <a:latin typeface="Times New Roman" pitchFamily="18" charset="0"/>
                <a:cs typeface="Times New Roman" pitchFamily="18" charset="0"/>
              </a:rPr>
              <a:t>Rozporządzenie MEN z dnia 14 lutego 2017 r.</a:t>
            </a:r>
          </a:p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endParaRPr lang="pl-PL" altLang="pl-PL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pl-PL" altLang="pl-PL" sz="2000" i="1" dirty="0">
                <a:latin typeface="Times New Roman" pitchFamily="18" charset="0"/>
                <a:cs typeface="Times New Roman" pitchFamily="18" charset="0"/>
              </a:rPr>
              <a:t>	w sprawie podstawy programowej wychowania przedszkolnego oraz podstawy programowej kształcenia ogólnego dla szkoły podstawowej, w tym dla uczniów z niepełnosprawnością intelektualną w stopniu umiarkowanym lub znacznym, kształcenia ogólnego dla branżowej szkoły I stopnia, kształcenia ogólnego dla szkoły specjalnej przysposabiającej do pracy oraz kształcenia ogólnego dla szkoły policealnej </a:t>
            </a:r>
          </a:p>
          <a:p>
            <a:pPr>
              <a:spcBef>
                <a:spcPct val="0"/>
              </a:spcBef>
              <a:buFontTx/>
              <a:buNone/>
            </a:pPr>
            <a:endParaRPr lang="pl-PL" altLang="pl-PL" sz="2000" i="1" dirty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pl-PL" altLang="pl-PL" sz="2000" dirty="0">
                <a:latin typeface="Times New Roman" pitchFamily="18" charset="0"/>
                <a:cs typeface="Times New Roman" pitchFamily="18" charset="0"/>
              </a:rPr>
              <a:t>(Dz.U. z 2017 r. poz. 356)</a:t>
            </a:r>
          </a:p>
          <a:p>
            <a:pPr>
              <a:spcBef>
                <a:spcPct val="0"/>
              </a:spcBef>
              <a:buFontTx/>
              <a:buNone/>
            </a:pPr>
            <a:endParaRPr lang="pl-PL" altLang="pl-PL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pl-PL" altLang="pl-PL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534741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az 8">
            <a:extLst>
              <a:ext uri="{FF2B5EF4-FFF2-40B4-BE49-F238E27FC236}">
                <a16:creationId xmlns:a16="http://schemas.microsoft.com/office/drawing/2014/main" id="{8A69C4FF-F893-4E2D-9038-BE9ECCCD21D2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5704467"/>
            <a:ext cx="1851412" cy="84116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Obraz 10">
            <a:extLst>
              <a:ext uri="{FF2B5EF4-FFF2-40B4-BE49-F238E27FC236}">
                <a16:creationId xmlns:a16="http://schemas.microsoft.com/office/drawing/2014/main" id="{4D4774C9-FF49-439C-9A9E-A5A5BA0AA2BE}"/>
              </a:ext>
            </a:extLst>
          </p:cNvPr>
          <p:cNvPicPr/>
          <p:nvPr/>
        </p:nvPicPr>
        <p:blipFill>
          <a:blip r:embed="rId4" cstate="print">
            <a:biLevel thresh="50000"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colorTemperature colorTemp="112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1511" y="5923722"/>
            <a:ext cx="548978" cy="402658"/>
          </a:xfrm>
          <a:prstGeom prst="rect">
            <a:avLst/>
          </a:prstGeom>
          <a:noFill/>
        </p:spPr>
      </p:pic>
      <p:pic>
        <p:nvPicPr>
          <p:cNvPr id="12" name="Obraz 11">
            <a:extLst>
              <a:ext uri="{FF2B5EF4-FFF2-40B4-BE49-F238E27FC236}">
                <a16:creationId xmlns:a16="http://schemas.microsoft.com/office/drawing/2014/main" id="{98D9EA54-BEAF-4333-992A-B5783586DCB2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3541" y="5823211"/>
            <a:ext cx="2024459" cy="623626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Pięciokąt 21">
            <a:extLst>
              <a:ext uri="{FF2B5EF4-FFF2-40B4-BE49-F238E27FC236}">
                <a16:creationId xmlns:a16="http://schemas.microsoft.com/office/drawing/2014/main" id="{AD152978-080B-4F9E-8835-DAE56FFC7D3E}"/>
              </a:ext>
            </a:extLst>
          </p:cNvPr>
          <p:cNvSpPr/>
          <p:nvPr/>
        </p:nvSpPr>
        <p:spPr>
          <a:xfrm flipH="1">
            <a:off x="3538330" y="0"/>
            <a:ext cx="8653670" cy="500063"/>
          </a:xfrm>
          <a:prstGeom prst="homePlate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500" b="1" i="1" dirty="0">
                <a:solidFill>
                  <a:schemeClr val="tx1"/>
                </a:solidFill>
              </a:rPr>
              <a:t>Rozwijanie kompetencji kluczowych uczniów – szkolenia i doradztwo dla JST w województwie lubelskim</a:t>
            </a:r>
          </a:p>
        </p:txBody>
      </p:sp>
      <p:sp>
        <p:nvSpPr>
          <p:cNvPr id="6" name="Tytuł 1"/>
          <p:cNvSpPr txBox="1">
            <a:spLocks/>
          </p:cNvSpPr>
          <p:nvPr/>
        </p:nvSpPr>
        <p:spPr>
          <a:xfrm>
            <a:off x="838200" y="365125"/>
            <a:ext cx="9829800" cy="87707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l-PL" altLang="pl-PL" sz="2400" b="1" dirty="0">
                <a:latin typeface="Times New Roman" pitchFamily="18" charset="0"/>
                <a:cs typeface="Times New Roman" pitchFamily="18" charset="0"/>
              </a:rPr>
              <a:t>Czego dzieci powinny uczyć się w szkole? </a:t>
            </a:r>
            <a:endParaRPr lang="pl-PL" altLang="pl-PL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Symbol zastępczy zawartości 2"/>
          <p:cNvSpPr txBox="1">
            <a:spLocks/>
          </p:cNvSpPr>
          <p:nvPr/>
        </p:nvSpPr>
        <p:spPr>
          <a:xfrm>
            <a:off x="639791" y="1250831"/>
            <a:ext cx="10748433" cy="427358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None/>
            </a:pPr>
            <a:r>
              <a:rPr lang="pl-PL" altLang="pl-PL" dirty="0">
                <a:latin typeface="Times New Roman" pitchFamily="18" charset="0"/>
                <a:cs typeface="Times New Roman" pitchFamily="18" charset="0"/>
              </a:rPr>
              <a:t>Albert Camus powiedział kiedyś, że </a:t>
            </a:r>
          </a:p>
          <a:p>
            <a:pPr>
              <a:buFontTx/>
              <a:buNone/>
            </a:pPr>
            <a:endParaRPr lang="pl-PL" altLang="pl-PL" dirty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None/>
            </a:pPr>
            <a:r>
              <a:rPr lang="pl-PL" altLang="pl-PL" b="1" dirty="0">
                <a:latin typeface="Century Gothic" pitchFamily="34" charset="0"/>
                <a:cs typeface="Times New Roman" pitchFamily="18" charset="0"/>
              </a:rPr>
              <a:t>“</a:t>
            </a:r>
            <a:r>
              <a:rPr lang="pl-PL" altLang="pl-PL" b="1" dirty="0">
                <a:solidFill>
                  <a:srgbClr val="C00000"/>
                </a:solidFill>
                <a:latin typeface="Comic Sans MS" pitchFamily="66" charset="0"/>
                <a:cs typeface="Times New Roman" pitchFamily="18" charset="0"/>
              </a:rPr>
              <a:t>szkoła przygotowuje dzieci 		</a:t>
            </a:r>
          </a:p>
          <a:p>
            <a:pPr>
              <a:buFontTx/>
              <a:buNone/>
            </a:pPr>
            <a:r>
              <a:rPr lang="pl-PL" altLang="pl-PL" b="1" dirty="0">
                <a:solidFill>
                  <a:srgbClr val="C00000"/>
                </a:solidFill>
                <a:latin typeface="Comic Sans MS" pitchFamily="66" charset="0"/>
                <a:cs typeface="Times New Roman" pitchFamily="18" charset="0"/>
              </a:rPr>
              <a:t>			do życia w świecie, </a:t>
            </a:r>
          </a:p>
          <a:p>
            <a:pPr>
              <a:buFontTx/>
              <a:buNone/>
            </a:pPr>
            <a:r>
              <a:rPr lang="pl-PL" altLang="pl-PL" b="1" dirty="0">
                <a:solidFill>
                  <a:srgbClr val="C00000"/>
                </a:solidFill>
                <a:latin typeface="Comic Sans MS" pitchFamily="66" charset="0"/>
                <a:cs typeface="Times New Roman" pitchFamily="18" charset="0"/>
              </a:rPr>
              <a:t>					który nie istnieje”. </a:t>
            </a:r>
          </a:p>
          <a:p>
            <a:pPr>
              <a:buFontTx/>
              <a:buNone/>
            </a:pPr>
            <a:endParaRPr lang="pl-PL" altLang="pl-PL" dirty="0"/>
          </a:p>
          <a:p>
            <a:pPr>
              <a:buFontTx/>
              <a:buNone/>
            </a:pPr>
            <a:endParaRPr lang="pl-PL" altLang="pl-PL" dirty="0"/>
          </a:p>
          <a:p>
            <a:pPr>
              <a:buFontTx/>
              <a:buNone/>
            </a:pPr>
            <a:r>
              <a:rPr lang="pl-PL" altLang="pl-PL" i="1" dirty="0">
                <a:latin typeface="Times New Roman" pitchFamily="18" charset="0"/>
                <a:cs typeface="Times New Roman" pitchFamily="18" charset="0"/>
              </a:rPr>
              <a:t>Co usłyszę, zapomnę. </a:t>
            </a:r>
          </a:p>
          <a:p>
            <a:pPr>
              <a:buFontTx/>
              <a:buNone/>
            </a:pPr>
            <a:r>
              <a:rPr lang="pl-PL" altLang="pl-PL" i="1" dirty="0">
                <a:latin typeface="Times New Roman" pitchFamily="18" charset="0"/>
                <a:cs typeface="Times New Roman" pitchFamily="18" charset="0"/>
              </a:rPr>
              <a:t>		Co zobaczę, zapamiętam. </a:t>
            </a:r>
          </a:p>
          <a:p>
            <a:pPr>
              <a:buFontTx/>
              <a:buNone/>
            </a:pPr>
            <a:r>
              <a:rPr lang="pl-PL" altLang="pl-PL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					Co zrobię, zrozumiem. </a:t>
            </a:r>
            <a:endParaRPr lang="pl-PL" altLang="pl-PL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None/>
            </a:pPr>
            <a:endParaRPr lang="pl-PL" altLang="pl-PL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89401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az 8">
            <a:extLst>
              <a:ext uri="{FF2B5EF4-FFF2-40B4-BE49-F238E27FC236}">
                <a16:creationId xmlns:a16="http://schemas.microsoft.com/office/drawing/2014/main" id="{8A69C4FF-F893-4E2D-9038-BE9ECCCD21D2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5704467"/>
            <a:ext cx="1851412" cy="84116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Obraz 10">
            <a:extLst>
              <a:ext uri="{FF2B5EF4-FFF2-40B4-BE49-F238E27FC236}">
                <a16:creationId xmlns:a16="http://schemas.microsoft.com/office/drawing/2014/main" id="{4D4774C9-FF49-439C-9A9E-A5A5BA0AA2BE}"/>
              </a:ext>
            </a:extLst>
          </p:cNvPr>
          <p:cNvPicPr/>
          <p:nvPr/>
        </p:nvPicPr>
        <p:blipFill>
          <a:blip r:embed="rId4" cstate="print">
            <a:biLevel thresh="50000"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colorTemperature colorTemp="112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1511" y="5923722"/>
            <a:ext cx="548978" cy="402658"/>
          </a:xfrm>
          <a:prstGeom prst="rect">
            <a:avLst/>
          </a:prstGeom>
          <a:noFill/>
        </p:spPr>
      </p:pic>
      <p:pic>
        <p:nvPicPr>
          <p:cNvPr id="12" name="Obraz 11">
            <a:extLst>
              <a:ext uri="{FF2B5EF4-FFF2-40B4-BE49-F238E27FC236}">
                <a16:creationId xmlns:a16="http://schemas.microsoft.com/office/drawing/2014/main" id="{98D9EA54-BEAF-4333-992A-B5783586DCB2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3541" y="5823211"/>
            <a:ext cx="2024459" cy="623626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Pięciokąt 21">
            <a:extLst>
              <a:ext uri="{FF2B5EF4-FFF2-40B4-BE49-F238E27FC236}">
                <a16:creationId xmlns:a16="http://schemas.microsoft.com/office/drawing/2014/main" id="{AD152978-080B-4F9E-8835-DAE56FFC7D3E}"/>
              </a:ext>
            </a:extLst>
          </p:cNvPr>
          <p:cNvSpPr/>
          <p:nvPr/>
        </p:nvSpPr>
        <p:spPr>
          <a:xfrm flipH="1">
            <a:off x="3538330" y="0"/>
            <a:ext cx="8653670" cy="500063"/>
          </a:xfrm>
          <a:prstGeom prst="homePlate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500" b="1" i="1" dirty="0">
                <a:solidFill>
                  <a:schemeClr val="tx1"/>
                </a:solidFill>
              </a:rPr>
              <a:t>Rozwijanie kompetencji kluczowych uczniów – szkolenia i doradztwo dla JST w województwie lubelskim</a:t>
            </a:r>
          </a:p>
        </p:txBody>
      </p:sp>
      <p:sp>
        <p:nvSpPr>
          <p:cNvPr id="10" name="Tytuł 3"/>
          <p:cNvSpPr txBox="1">
            <a:spLocks/>
          </p:cNvSpPr>
          <p:nvPr/>
        </p:nvSpPr>
        <p:spPr>
          <a:xfrm>
            <a:off x="368744" y="426304"/>
            <a:ext cx="11021484" cy="5270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altLang="pl-PL" sz="2400" b="1">
                <a:latin typeface="Times New Roman" pitchFamily="18" charset="0"/>
                <a:cs typeface="Times New Roman" pitchFamily="18" charset="0"/>
              </a:rPr>
              <a:t>System zarządzania krajem </a:t>
            </a:r>
            <a:endParaRPr lang="pl-PL" altLang="pl-PL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Symbol zastępczy zawartości 4"/>
          <p:cNvSpPr txBox="1">
            <a:spLocks/>
          </p:cNvSpPr>
          <p:nvPr/>
        </p:nvSpPr>
        <p:spPr>
          <a:xfrm>
            <a:off x="143933" y="908051"/>
            <a:ext cx="11616267" cy="54006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pl-PL" altLang="pl-PL" sz="2000">
                <a:latin typeface="Times New Roman" pitchFamily="18" charset="0"/>
                <a:cs typeface="Times New Roman" pitchFamily="18" charset="0"/>
              </a:rPr>
              <a:t>Administracja rządowa od 2006 r. konsekwentnie buduje  </a:t>
            </a:r>
          </a:p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pl-PL" altLang="pl-PL" sz="20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system  zarządzania zintegrowanym rozwojem Polski. </a:t>
            </a:r>
          </a:p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endParaRPr lang="pl-PL" altLang="pl-PL" sz="2000" b="1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pl-PL" altLang="pl-PL" sz="2000">
                <a:latin typeface="Times New Roman" pitchFamily="18" charset="0"/>
                <a:cs typeface="Times New Roman" pitchFamily="18" charset="0"/>
              </a:rPr>
              <a:t>Podstawą tych działań jest;</a:t>
            </a:r>
          </a:p>
          <a:p>
            <a:pPr>
              <a:lnSpc>
                <a:spcPct val="150000"/>
              </a:lnSpc>
              <a:spcBef>
                <a:spcPct val="0"/>
              </a:spcBef>
              <a:buFont typeface="Wingdings" pitchFamily="2" charset="2"/>
              <a:buChar char="q"/>
            </a:pPr>
            <a:r>
              <a:rPr lang="pl-PL" altLang="pl-PL" sz="20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altLang="pl-PL" sz="2000">
                <a:latin typeface="Times New Roman" pitchFamily="18" charset="0"/>
                <a:cs typeface="Times New Roman" pitchFamily="18" charset="0"/>
                <a:hlinkClick r:id="rId7" action="ppaction://hlinkfile" tooltip="Internetowy System Aktów Prawnych isap.sejm.gov.pl"/>
              </a:rPr>
              <a:t>ustawa z dnia 6 grudnia 2006 r. o zasadach prowadzenia polityki rozwoju</a:t>
            </a:r>
            <a:endParaRPr lang="pl-PL" altLang="pl-PL" sz="200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spcBef>
                <a:spcPct val="0"/>
              </a:spcBef>
              <a:buFont typeface="Wingdings" pitchFamily="2" charset="2"/>
              <a:buChar char="q"/>
            </a:pPr>
            <a:r>
              <a:rPr lang="pl-PL" altLang="pl-PL" sz="2000">
                <a:latin typeface="Times New Roman" pitchFamily="18" charset="0"/>
                <a:cs typeface="Times New Roman" pitchFamily="18" charset="0"/>
              </a:rPr>
              <a:t>założenia systemu zarządzania rozwojem Polski, który Rada Ministrów przyjęła 27 kwietnia 2009 r., od tego czasu powstał:</a:t>
            </a:r>
          </a:p>
          <a:p>
            <a:pPr>
              <a:lnSpc>
                <a:spcPct val="150000"/>
              </a:lnSpc>
              <a:spcBef>
                <a:spcPct val="0"/>
              </a:spcBef>
              <a:buFont typeface="Wingdings" pitchFamily="2" charset="2"/>
              <a:buChar char="q"/>
            </a:pPr>
            <a:r>
              <a:rPr lang="pl-PL" altLang="pl-PL" sz="2000">
                <a:latin typeface="Times New Roman" pitchFamily="18" charset="0"/>
                <a:cs typeface="Times New Roman" pitchFamily="18" charset="0"/>
              </a:rPr>
              <a:t>pakiet strategii, </a:t>
            </a:r>
          </a:p>
          <a:p>
            <a:pPr>
              <a:lnSpc>
                <a:spcPct val="150000"/>
              </a:lnSpc>
              <a:spcBef>
                <a:spcPct val="0"/>
              </a:spcBef>
              <a:buFont typeface="Wingdings" pitchFamily="2" charset="2"/>
              <a:buChar char="q"/>
            </a:pPr>
            <a:r>
              <a:rPr lang="pl-PL" altLang="pl-PL" sz="2000">
                <a:latin typeface="Times New Roman" pitchFamily="18" charset="0"/>
                <a:cs typeface="Times New Roman" pitchFamily="18" charset="0"/>
              </a:rPr>
              <a:t>porządkowane są dotychczas obowiązujące dokumenty, </a:t>
            </a:r>
          </a:p>
          <a:p>
            <a:pPr>
              <a:lnSpc>
                <a:spcPct val="150000"/>
              </a:lnSpc>
              <a:spcBef>
                <a:spcPct val="0"/>
              </a:spcBef>
              <a:buFont typeface="Wingdings" pitchFamily="2" charset="2"/>
              <a:buChar char="q"/>
            </a:pPr>
            <a:r>
              <a:rPr lang="pl-PL" altLang="pl-PL" sz="2000">
                <a:latin typeface="Times New Roman" pitchFamily="18" charset="0"/>
                <a:cs typeface="Times New Roman" pitchFamily="18" charset="0"/>
              </a:rPr>
              <a:t>przyjęto także ustawy tworzące ramy prawne dla zaproponowanych rozwiązań.</a:t>
            </a:r>
            <a:endParaRPr lang="pl-PL" altLang="pl-PL" sz="2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303377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az 8">
            <a:extLst>
              <a:ext uri="{FF2B5EF4-FFF2-40B4-BE49-F238E27FC236}">
                <a16:creationId xmlns:a16="http://schemas.microsoft.com/office/drawing/2014/main" id="{8A69C4FF-F893-4E2D-9038-BE9ECCCD21D2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5704467"/>
            <a:ext cx="1851412" cy="84116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Obraz 10">
            <a:extLst>
              <a:ext uri="{FF2B5EF4-FFF2-40B4-BE49-F238E27FC236}">
                <a16:creationId xmlns:a16="http://schemas.microsoft.com/office/drawing/2014/main" id="{4D4774C9-FF49-439C-9A9E-A5A5BA0AA2BE}"/>
              </a:ext>
            </a:extLst>
          </p:cNvPr>
          <p:cNvPicPr/>
          <p:nvPr/>
        </p:nvPicPr>
        <p:blipFill>
          <a:blip r:embed="rId4" cstate="print">
            <a:biLevel thresh="50000"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colorTemperature colorTemp="112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1511" y="5923722"/>
            <a:ext cx="548978" cy="402658"/>
          </a:xfrm>
          <a:prstGeom prst="rect">
            <a:avLst/>
          </a:prstGeom>
          <a:noFill/>
        </p:spPr>
      </p:pic>
      <p:pic>
        <p:nvPicPr>
          <p:cNvPr id="12" name="Obraz 11">
            <a:extLst>
              <a:ext uri="{FF2B5EF4-FFF2-40B4-BE49-F238E27FC236}">
                <a16:creationId xmlns:a16="http://schemas.microsoft.com/office/drawing/2014/main" id="{98D9EA54-BEAF-4333-992A-B5783586DCB2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3541" y="5823211"/>
            <a:ext cx="2024459" cy="623626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Pięciokąt 21">
            <a:extLst>
              <a:ext uri="{FF2B5EF4-FFF2-40B4-BE49-F238E27FC236}">
                <a16:creationId xmlns:a16="http://schemas.microsoft.com/office/drawing/2014/main" id="{AD152978-080B-4F9E-8835-DAE56FFC7D3E}"/>
              </a:ext>
            </a:extLst>
          </p:cNvPr>
          <p:cNvSpPr/>
          <p:nvPr/>
        </p:nvSpPr>
        <p:spPr>
          <a:xfrm flipH="1">
            <a:off x="3538330" y="0"/>
            <a:ext cx="8653670" cy="500063"/>
          </a:xfrm>
          <a:prstGeom prst="homePlate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500" b="1" i="1" dirty="0">
                <a:solidFill>
                  <a:schemeClr val="tx1"/>
                </a:solidFill>
              </a:rPr>
              <a:t>Rozwijanie kompetencji kluczowych uczniów – szkolenia i doradztwo dla JST w województwie lubelskim</a:t>
            </a:r>
          </a:p>
        </p:txBody>
      </p:sp>
      <p:sp>
        <p:nvSpPr>
          <p:cNvPr id="7" name="Tytuł 1"/>
          <p:cNvSpPr>
            <a:spLocks noGrp="1"/>
          </p:cNvSpPr>
          <p:nvPr>
            <p:ph type="ctrTitle"/>
          </p:nvPr>
        </p:nvSpPr>
        <p:spPr>
          <a:xfrm>
            <a:off x="1524000" y="859970"/>
            <a:ext cx="9250363" cy="4364037"/>
          </a:xfrm>
        </p:spPr>
        <p:txBody>
          <a:bodyPr>
            <a:noAutofit/>
          </a:bodyPr>
          <a:lstStyle/>
          <a:p>
            <a:pPr algn="l"/>
            <a:br>
              <a:rPr lang="pl-PL" sz="2000" dirty="0"/>
            </a:br>
            <a:r>
              <a:rPr lang="pl-PL" sz="2400" b="1" dirty="0"/>
              <a:t>Dziękuję za uwagę</a:t>
            </a:r>
            <a:br>
              <a:rPr lang="pl-PL" sz="2400" b="1" dirty="0"/>
            </a:br>
            <a:br>
              <a:rPr lang="pl-PL" sz="2000" dirty="0"/>
            </a:br>
            <a:br>
              <a:rPr lang="pl-PL" sz="2000" dirty="0"/>
            </a:br>
            <a:br>
              <a:rPr lang="pl-PL" sz="2000" dirty="0"/>
            </a:br>
            <a:br>
              <a:rPr lang="pl-PL" sz="2000" dirty="0"/>
            </a:br>
            <a:br>
              <a:rPr lang="pl-PL" sz="2000" dirty="0"/>
            </a:br>
            <a:br>
              <a:rPr lang="pl-PL" sz="2000" dirty="0"/>
            </a:br>
            <a:r>
              <a:rPr lang="pl-PL" sz="1050" i="1" dirty="0"/>
              <a:t>opracowano na podstawie materiałów ORE</a:t>
            </a:r>
          </a:p>
        </p:txBody>
      </p:sp>
    </p:spTree>
    <p:extLst>
      <p:ext uri="{BB962C8B-B14F-4D97-AF65-F5344CB8AC3E}">
        <p14:creationId xmlns:p14="http://schemas.microsoft.com/office/powerpoint/2010/main" val="21689382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az 8">
            <a:extLst>
              <a:ext uri="{FF2B5EF4-FFF2-40B4-BE49-F238E27FC236}">
                <a16:creationId xmlns:a16="http://schemas.microsoft.com/office/drawing/2014/main" id="{8A69C4FF-F893-4E2D-9038-BE9ECCCD21D2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5704467"/>
            <a:ext cx="1851412" cy="84116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Obraz 10">
            <a:extLst>
              <a:ext uri="{FF2B5EF4-FFF2-40B4-BE49-F238E27FC236}">
                <a16:creationId xmlns:a16="http://schemas.microsoft.com/office/drawing/2014/main" id="{4D4774C9-FF49-439C-9A9E-A5A5BA0AA2BE}"/>
              </a:ext>
            </a:extLst>
          </p:cNvPr>
          <p:cNvPicPr/>
          <p:nvPr/>
        </p:nvPicPr>
        <p:blipFill>
          <a:blip r:embed="rId4" cstate="print">
            <a:biLevel thresh="50000"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colorTemperature colorTemp="112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1511" y="5923722"/>
            <a:ext cx="548978" cy="402658"/>
          </a:xfrm>
          <a:prstGeom prst="rect">
            <a:avLst/>
          </a:prstGeom>
          <a:noFill/>
        </p:spPr>
      </p:pic>
      <p:pic>
        <p:nvPicPr>
          <p:cNvPr id="12" name="Obraz 11">
            <a:extLst>
              <a:ext uri="{FF2B5EF4-FFF2-40B4-BE49-F238E27FC236}">
                <a16:creationId xmlns:a16="http://schemas.microsoft.com/office/drawing/2014/main" id="{98D9EA54-BEAF-4333-992A-B5783586DCB2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3541" y="5823211"/>
            <a:ext cx="2024459" cy="623626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Pięciokąt 21">
            <a:extLst>
              <a:ext uri="{FF2B5EF4-FFF2-40B4-BE49-F238E27FC236}">
                <a16:creationId xmlns:a16="http://schemas.microsoft.com/office/drawing/2014/main" id="{AD152978-080B-4F9E-8835-DAE56FFC7D3E}"/>
              </a:ext>
            </a:extLst>
          </p:cNvPr>
          <p:cNvSpPr/>
          <p:nvPr/>
        </p:nvSpPr>
        <p:spPr>
          <a:xfrm flipH="1">
            <a:off x="3538330" y="0"/>
            <a:ext cx="8653670" cy="500063"/>
          </a:xfrm>
          <a:prstGeom prst="homePlate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500" b="1" i="1" dirty="0">
                <a:solidFill>
                  <a:schemeClr val="tx1"/>
                </a:solidFill>
              </a:rPr>
              <a:t>Rozwijanie kompetencji kluczowych uczniów – szkolenia i doradztwo dla JST w województwie lubelskim</a:t>
            </a:r>
          </a:p>
        </p:txBody>
      </p:sp>
      <p:sp>
        <p:nvSpPr>
          <p:cNvPr id="6" name="Tytuł 1"/>
          <p:cNvSpPr txBox="1">
            <a:spLocks/>
          </p:cNvSpPr>
          <p:nvPr/>
        </p:nvSpPr>
        <p:spPr>
          <a:xfrm>
            <a:off x="143933" y="188914"/>
            <a:ext cx="11438467" cy="70643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l-PL" altLang="pl-PL" sz="2400" b="1" dirty="0">
                <a:latin typeface="Times New Roman" pitchFamily="18" charset="0"/>
                <a:cs typeface="Times New Roman" pitchFamily="18" charset="0"/>
              </a:rPr>
              <a:t>Zasada zintegrowanego rozwoju</a:t>
            </a:r>
          </a:p>
        </p:txBody>
      </p:sp>
      <p:sp>
        <p:nvSpPr>
          <p:cNvPr id="7" name="Symbol zastępczy zawartości 2"/>
          <p:cNvSpPr txBox="1">
            <a:spLocks/>
          </p:cNvSpPr>
          <p:nvPr/>
        </p:nvSpPr>
        <p:spPr>
          <a:xfrm>
            <a:off x="334433" y="1052514"/>
            <a:ext cx="11618384" cy="54006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pl-PL" altLang="pl-PL" sz="2000" b="1">
                <a:latin typeface="Times New Roman" pitchFamily="18" charset="0"/>
                <a:cs typeface="Times New Roman" pitchFamily="18" charset="0"/>
              </a:rPr>
              <a:t>Ustawa o zasadach prowadzenia polityki rozwoju</a:t>
            </a:r>
          </a:p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pl-PL" altLang="pl-PL" sz="2000" b="1">
                <a:latin typeface="Times New Roman" pitchFamily="18" charset="0"/>
                <a:cs typeface="Times New Roman" pitchFamily="18" charset="0"/>
              </a:rPr>
              <a:t>Art. 2. </a:t>
            </a:r>
            <a:r>
              <a:rPr lang="pl-PL" altLang="pl-PL" sz="2000">
                <a:latin typeface="Times New Roman" pitchFamily="18" charset="0"/>
                <a:cs typeface="Times New Roman" pitchFamily="18" charset="0"/>
              </a:rPr>
              <a:t>Przez politykę rozwoju rozumie się zespół wzajemnie powiązanych działań podejmowanych i realizowanych w celu zapewnienia trwałego i zrównoważonego rozwoju kraju, spójności społeczno-gospodarczej, regionalnej i przestrzennej, podnoszenia konkurencyjności gospodarki oraz tworzenia nowych miejsc pracy </a:t>
            </a:r>
          </a:p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pl-PL" altLang="pl-PL" sz="20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w skali krajowej, regionalnej lub lokalnej. </a:t>
            </a:r>
            <a:endParaRPr lang="pl-PL" altLang="pl-PL" sz="200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pl-PL" altLang="pl-PL" sz="2000" b="1">
                <a:latin typeface="Times New Roman" pitchFamily="18" charset="0"/>
                <a:cs typeface="Times New Roman" pitchFamily="18" charset="0"/>
              </a:rPr>
              <a:t>Art. 3. </a:t>
            </a:r>
            <a:r>
              <a:rPr lang="pl-PL" altLang="pl-PL" sz="2000">
                <a:latin typeface="Times New Roman" pitchFamily="18" charset="0"/>
                <a:cs typeface="Times New Roman" pitchFamily="18" charset="0"/>
              </a:rPr>
              <a:t>Politykę rozwoju prowadzą: </a:t>
            </a:r>
          </a:p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pl-PL" altLang="pl-PL" sz="2000">
                <a:latin typeface="Times New Roman" pitchFamily="18" charset="0"/>
                <a:cs typeface="Times New Roman" pitchFamily="18" charset="0"/>
              </a:rPr>
              <a:t>1) Rada Ministrów; </a:t>
            </a:r>
          </a:p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pl-PL" altLang="pl-PL" sz="2000">
                <a:latin typeface="Times New Roman" pitchFamily="18" charset="0"/>
                <a:cs typeface="Times New Roman" pitchFamily="18" charset="0"/>
              </a:rPr>
              <a:t>2) samorząd województwa; </a:t>
            </a:r>
          </a:p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pl-PL" altLang="pl-PL" sz="2000">
                <a:latin typeface="Times New Roman" pitchFamily="18" charset="0"/>
                <a:cs typeface="Times New Roman" pitchFamily="18" charset="0"/>
              </a:rPr>
              <a:t>2a) związki metropolitalne; </a:t>
            </a:r>
          </a:p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pl-PL" altLang="pl-PL" sz="20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3) samorząd powiatowy i gminny. </a:t>
            </a:r>
            <a:endParaRPr lang="pl-PL" altLang="pl-PL" sz="2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9412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az 8">
            <a:extLst>
              <a:ext uri="{FF2B5EF4-FFF2-40B4-BE49-F238E27FC236}">
                <a16:creationId xmlns:a16="http://schemas.microsoft.com/office/drawing/2014/main" id="{8A69C4FF-F893-4E2D-9038-BE9ECCCD21D2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5704467"/>
            <a:ext cx="1851412" cy="84116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Obraz 10">
            <a:extLst>
              <a:ext uri="{FF2B5EF4-FFF2-40B4-BE49-F238E27FC236}">
                <a16:creationId xmlns:a16="http://schemas.microsoft.com/office/drawing/2014/main" id="{4D4774C9-FF49-439C-9A9E-A5A5BA0AA2BE}"/>
              </a:ext>
            </a:extLst>
          </p:cNvPr>
          <p:cNvPicPr/>
          <p:nvPr/>
        </p:nvPicPr>
        <p:blipFill>
          <a:blip r:embed="rId4" cstate="print">
            <a:biLevel thresh="50000"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colorTemperature colorTemp="112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1511" y="5923722"/>
            <a:ext cx="548978" cy="402658"/>
          </a:xfrm>
          <a:prstGeom prst="rect">
            <a:avLst/>
          </a:prstGeom>
          <a:noFill/>
        </p:spPr>
      </p:pic>
      <p:pic>
        <p:nvPicPr>
          <p:cNvPr id="12" name="Obraz 11">
            <a:extLst>
              <a:ext uri="{FF2B5EF4-FFF2-40B4-BE49-F238E27FC236}">
                <a16:creationId xmlns:a16="http://schemas.microsoft.com/office/drawing/2014/main" id="{98D9EA54-BEAF-4333-992A-B5783586DCB2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3541" y="5823211"/>
            <a:ext cx="2024459" cy="623626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Pięciokąt 21">
            <a:extLst>
              <a:ext uri="{FF2B5EF4-FFF2-40B4-BE49-F238E27FC236}">
                <a16:creationId xmlns:a16="http://schemas.microsoft.com/office/drawing/2014/main" id="{AD152978-080B-4F9E-8835-DAE56FFC7D3E}"/>
              </a:ext>
            </a:extLst>
          </p:cNvPr>
          <p:cNvSpPr/>
          <p:nvPr/>
        </p:nvSpPr>
        <p:spPr>
          <a:xfrm flipH="1">
            <a:off x="3538330" y="0"/>
            <a:ext cx="8653670" cy="500063"/>
          </a:xfrm>
          <a:prstGeom prst="homePlate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500" b="1" i="1" dirty="0">
                <a:solidFill>
                  <a:schemeClr val="tx1"/>
                </a:solidFill>
              </a:rPr>
              <a:t>Rozwijanie kompetencji kluczowych uczniów – szkolenia i doradztwo dla JST w województwie lubelskim</a:t>
            </a:r>
          </a:p>
        </p:txBody>
      </p:sp>
      <p:sp>
        <p:nvSpPr>
          <p:cNvPr id="6" name="Tytuł 1"/>
          <p:cNvSpPr txBox="1">
            <a:spLocks/>
          </p:cNvSpPr>
          <p:nvPr/>
        </p:nvSpPr>
        <p:spPr>
          <a:xfrm>
            <a:off x="246211" y="433388"/>
            <a:ext cx="11150600" cy="635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l-PL" altLang="pl-PL" sz="2400" b="1" dirty="0">
                <a:latin typeface="Times New Roman" pitchFamily="18" charset="0"/>
                <a:cs typeface="Times New Roman" pitchFamily="18" charset="0"/>
              </a:rPr>
              <a:t>Europejska – narodowa - polityka spójności</a:t>
            </a:r>
          </a:p>
        </p:txBody>
      </p:sp>
      <p:sp>
        <p:nvSpPr>
          <p:cNvPr id="7" name="Symbol zastępczy zawartości 2"/>
          <p:cNvSpPr txBox="1">
            <a:spLocks/>
          </p:cNvSpPr>
          <p:nvPr/>
        </p:nvSpPr>
        <p:spPr>
          <a:xfrm>
            <a:off x="239184" y="981075"/>
            <a:ext cx="11521016" cy="54721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pl-PL" altLang="pl-PL" sz="2000">
                <a:latin typeface="Times New Roman" pitchFamily="18" charset="0"/>
                <a:cs typeface="Times New Roman" pitchFamily="18" charset="0"/>
              </a:rPr>
              <a:t>Art. 14c.</a:t>
            </a:r>
          </a:p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pl-PL" altLang="pl-PL" sz="2000">
                <a:latin typeface="Times New Roman" pitchFamily="18" charset="0"/>
                <a:cs typeface="Times New Roman" pitchFamily="18" charset="0"/>
              </a:rPr>
              <a:t> W celu zapewnienia realizacji europejskiej polityki spójności w Polsce </a:t>
            </a:r>
          </a:p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pl-PL" altLang="pl-PL" sz="2000">
                <a:latin typeface="Times New Roman" pitchFamily="18" charset="0"/>
                <a:cs typeface="Times New Roman" pitchFamily="18" charset="0"/>
              </a:rPr>
              <a:t>tworzy się dokument, o którym mowa w tytule II w rozdziale II rozporządzenia Rady  (WE) nr 1083/2006 z dnia 11 lipca 2006 r. ustanawiającego przepisy ogólne dotyczące Europejskiego Funduszu Rozwoju Regionalnego, Europejskiego Funduszu Społecznego oraz Funduszu Spójności i uchylające rozporządzenie (WE) nr 1260/1999, zwany dalej </a:t>
            </a:r>
            <a:r>
              <a:rPr lang="pl-PL" altLang="pl-PL" sz="20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„narodową strategią spójności”. </a:t>
            </a:r>
          </a:p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endParaRPr lang="pl-PL" altLang="pl-PL" sz="200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pl-PL" altLang="pl-PL" sz="2000">
                <a:latin typeface="Times New Roman" pitchFamily="18" charset="0"/>
                <a:cs typeface="Times New Roman" pitchFamily="18" charset="0"/>
              </a:rPr>
              <a:t>Art. 14d. </a:t>
            </a:r>
          </a:p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pl-PL" altLang="pl-PL" sz="2000">
                <a:latin typeface="Times New Roman" pitchFamily="18" charset="0"/>
                <a:cs typeface="Times New Roman" pitchFamily="18" charset="0"/>
              </a:rPr>
              <a:t>Zasady wieloletniego finansowania realizacji polityki rozwoju określają przepisy o finansach publicznych. </a:t>
            </a:r>
            <a:endParaRPr lang="pl-PL" altLang="pl-PL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76263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az 8">
            <a:extLst>
              <a:ext uri="{FF2B5EF4-FFF2-40B4-BE49-F238E27FC236}">
                <a16:creationId xmlns:a16="http://schemas.microsoft.com/office/drawing/2014/main" id="{8A69C4FF-F893-4E2D-9038-BE9ECCCD21D2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5704467"/>
            <a:ext cx="1851412" cy="84116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Obraz 10">
            <a:extLst>
              <a:ext uri="{FF2B5EF4-FFF2-40B4-BE49-F238E27FC236}">
                <a16:creationId xmlns:a16="http://schemas.microsoft.com/office/drawing/2014/main" id="{4D4774C9-FF49-439C-9A9E-A5A5BA0AA2BE}"/>
              </a:ext>
            </a:extLst>
          </p:cNvPr>
          <p:cNvPicPr/>
          <p:nvPr/>
        </p:nvPicPr>
        <p:blipFill>
          <a:blip r:embed="rId4" cstate="print">
            <a:biLevel thresh="50000"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colorTemperature colorTemp="112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1511" y="5923722"/>
            <a:ext cx="548978" cy="402658"/>
          </a:xfrm>
          <a:prstGeom prst="rect">
            <a:avLst/>
          </a:prstGeom>
          <a:noFill/>
        </p:spPr>
      </p:pic>
      <p:pic>
        <p:nvPicPr>
          <p:cNvPr id="12" name="Obraz 11">
            <a:extLst>
              <a:ext uri="{FF2B5EF4-FFF2-40B4-BE49-F238E27FC236}">
                <a16:creationId xmlns:a16="http://schemas.microsoft.com/office/drawing/2014/main" id="{98D9EA54-BEAF-4333-992A-B5783586DCB2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3541" y="5823211"/>
            <a:ext cx="2024459" cy="623626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Pięciokąt 21">
            <a:extLst>
              <a:ext uri="{FF2B5EF4-FFF2-40B4-BE49-F238E27FC236}">
                <a16:creationId xmlns:a16="http://schemas.microsoft.com/office/drawing/2014/main" id="{AD152978-080B-4F9E-8835-DAE56FFC7D3E}"/>
              </a:ext>
            </a:extLst>
          </p:cNvPr>
          <p:cNvSpPr/>
          <p:nvPr/>
        </p:nvSpPr>
        <p:spPr>
          <a:xfrm flipH="1">
            <a:off x="3538330" y="0"/>
            <a:ext cx="8653670" cy="500063"/>
          </a:xfrm>
          <a:prstGeom prst="homePlate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500" b="1" i="1" dirty="0">
                <a:solidFill>
                  <a:schemeClr val="tx1"/>
                </a:solidFill>
              </a:rPr>
              <a:t>Rozwijanie kompetencji kluczowych uczniów – szkolenia i doradztwo dla JST w województwie lubelskim</a:t>
            </a:r>
          </a:p>
        </p:txBody>
      </p:sp>
      <p:sp>
        <p:nvSpPr>
          <p:cNvPr id="6" name="Tytuł 1"/>
          <p:cNvSpPr txBox="1">
            <a:spLocks/>
          </p:cNvSpPr>
          <p:nvPr/>
        </p:nvSpPr>
        <p:spPr>
          <a:xfrm>
            <a:off x="0" y="500063"/>
            <a:ext cx="9829800" cy="85392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altLang="pl-PL" sz="2400" b="1">
                <a:latin typeface="Times New Roman" pitchFamily="18" charset="0"/>
                <a:cs typeface="Times New Roman" pitchFamily="18" charset="0"/>
              </a:rPr>
              <a:t>Spójność celów strategicznych rozwoju Polski </a:t>
            </a:r>
            <a:br>
              <a:rPr lang="pl-PL" altLang="pl-PL" sz="2400" b="1">
                <a:latin typeface="Times New Roman" pitchFamily="18" charset="0"/>
                <a:cs typeface="Times New Roman" pitchFamily="18" charset="0"/>
              </a:rPr>
            </a:br>
            <a:r>
              <a:rPr lang="pl-PL" altLang="pl-PL" sz="2400" b="1">
                <a:latin typeface="Times New Roman" pitchFamily="18" charset="0"/>
                <a:cs typeface="Times New Roman" pitchFamily="18" charset="0"/>
              </a:rPr>
              <a:t>z celami strategicznymi rozwoju Europy </a:t>
            </a:r>
            <a:endParaRPr lang="pl-PL" altLang="pl-PL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Symbol zastępczy zawartości 2"/>
          <p:cNvSpPr txBox="1">
            <a:spLocks/>
          </p:cNvSpPr>
          <p:nvPr/>
        </p:nvSpPr>
        <p:spPr>
          <a:xfrm>
            <a:off x="239184" y="1268413"/>
            <a:ext cx="11808883" cy="48577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None/>
              <a:defRPr/>
            </a:pPr>
            <a:r>
              <a:rPr 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Europa 2020 to unijna strategia wzrostu na najbliższe dziesięciolecie.</a:t>
            </a:r>
            <a:br>
              <a:rPr 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Unia wyznaczyła sobie konkretny plan obejmujący pięć celów – w zakresie;</a:t>
            </a:r>
          </a:p>
          <a:p>
            <a:pPr>
              <a:buFont typeface="Wingdings" panose="05000000000000000000" pitchFamily="2" charset="2"/>
              <a:buChar char="q"/>
              <a:defRPr/>
            </a:pPr>
            <a:r>
              <a:rPr 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zatrudnienia, </a:t>
            </a:r>
          </a:p>
          <a:p>
            <a:pPr>
              <a:buFont typeface="Wingdings" panose="05000000000000000000" pitchFamily="2" charset="2"/>
              <a:buChar char="q"/>
              <a:defRPr/>
            </a:pPr>
            <a:r>
              <a:rPr 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innowacji, </a:t>
            </a:r>
          </a:p>
          <a:p>
            <a:pPr>
              <a:buFont typeface="Wingdings" panose="05000000000000000000" pitchFamily="2" charset="2"/>
              <a:buChar char="q"/>
              <a:defRPr/>
            </a:pPr>
            <a:r>
              <a:rPr lang="pl-PL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edukacji, </a:t>
            </a:r>
          </a:p>
          <a:p>
            <a:pPr>
              <a:buFont typeface="Wingdings" panose="05000000000000000000" pitchFamily="2" charset="2"/>
              <a:buChar char="q"/>
              <a:defRPr/>
            </a:pPr>
            <a:r>
              <a:rPr 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włączenia społecznego,</a:t>
            </a:r>
          </a:p>
          <a:p>
            <a:pPr>
              <a:buFont typeface="Wingdings" panose="05000000000000000000" pitchFamily="2" charset="2"/>
              <a:buChar char="q"/>
              <a:defRPr/>
            </a:pPr>
            <a:r>
              <a:rPr 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zmian klimatu/energii</a:t>
            </a:r>
          </a:p>
          <a:p>
            <a:pPr>
              <a:buFontTx/>
              <a:buNone/>
              <a:defRPr/>
            </a:pPr>
            <a:r>
              <a:rPr 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które należy osiągnąć do 2020 r. </a:t>
            </a:r>
          </a:p>
          <a:p>
            <a:pPr>
              <a:buFontTx/>
              <a:buNone/>
              <a:defRPr/>
            </a:pPr>
            <a:endParaRPr lang="pl-PL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None/>
              <a:defRPr/>
            </a:pPr>
            <a:r>
              <a:rPr 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 każdym z tych obszarów wszystkie państwa członkowskie wyznaczyły </a:t>
            </a:r>
          </a:p>
          <a:p>
            <a:pPr>
              <a:buFontTx/>
              <a:buNone/>
              <a:defRPr/>
            </a:pPr>
            <a:r>
              <a:rPr 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własne cele krajowe. </a:t>
            </a:r>
          </a:p>
          <a:p>
            <a:pPr>
              <a:buFontTx/>
              <a:buNone/>
              <a:defRPr/>
            </a:pPr>
            <a:r>
              <a:rPr 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Konkretne działania na poziomie zarówno unijnym, jak i krajowym wzmacniają realizację strategii. </a:t>
            </a:r>
          </a:p>
          <a:p>
            <a:pPr>
              <a:defRPr/>
            </a:pPr>
            <a:endParaRPr lang="pl-PL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68935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az 8">
            <a:extLst>
              <a:ext uri="{FF2B5EF4-FFF2-40B4-BE49-F238E27FC236}">
                <a16:creationId xmlns:a16="http://schemas.microsoft.com/office/drawing/2014/main" id="{8A69C4FF-F893-4E2D-9038-BE9ECCCD21D2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5704467"/>
            <a:ext cx="1851412" cy="84116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Obraz 10">
            <a:extLst>
              <a:ext uri="{FF2B5EF4-FFF2-40B4-BE49-F238E27FC236}">
                <a16:creationId xmlns:a16="http://schemas.microsoft.com/office/drawing/2014/main" id="{4D4774C9-FF49-439C-9A9E-A5A5BA0AA2BE}"/>
              </a:ext>
            </a:extLst>
          </p:cNvPr>
          <p:cNvPicPr/>
          <p:nvPr/>
        </p:nvPicPr>
        <p:blipFill>
          <a:blip r:embed="rId4" cstate="print">
            <a:biLevel thresh="50000"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colorTemperature colorTemp="112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1511" y="5923722"/>
            <a:ext cx="548978" cy="402658"/>
          </a:xfrm>
          <a:prstGeom prst="rect">
            <a:avLst/>
          </a:prstGeom>
          <a:noFill/>
        </p:spPr>
      </p:pic>
      <p:pic>
        <p:nvPicPr>
          <p:cNvPr id="12" name="Obraz 11">
            <a:extLst>
              <a:ext uri="{FF2B5EF4-FFF2-40B4-BE49-F238E27FC236}">
                <a16:creationId xmlns:a16="http://schemas.microsoft.com/office/drawing/2014/main" id="{98D9EA54-BEAF-4333-992A-B5783586DCB2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3541" y="5823211"/>
            <a:ext cx="2024459" cy="623626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Pięciokąt 21">
            <a:extLst>
              <a:ext uri="{FF2B5EF4-FFF2-40B4-BE49-F238E27FC236}">
                <a16:creationId xmlns:a16="http://schemas.microsoft.com/office/drawing/2014/main" id="{AD152978-080B-4F9E-8835-DAE56FFC7D3E}"/>
              </a:ext>
            </a:extLst>
          </p:cNvPr>
          <p:cNvSpPr/>
          <p:nvPr/>
        </p:nvSpPr>
        <p:spPr>
          <a:xfrm flipH="1">
            <a:off x="3538330" y="0"/>
            <a:ext cx="8653670" cy="500063"/>
          </a:xfrm>
          <a:prstGeom prst="homePlate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500" b="1" i="1" dirty="0">
                <a:solidFill>
                  <a:schemeClr val="tx1"/>
                </a:solidFill>
              </a:rPr>
              <a:t>Rozwijanie kompetencji kluczowych uczniów – szkolenia i doradztwo dla JST w województwie lubelskim</a:t>
            </a:r>
          </a:p>
        </p:txBody>
      </p:sp>
      <p:sp>
        <p:nvSpPr>
          <p:cNvPr id="6" name="Tytuł 1"/>
          <p:cNvSpPr txBox="1">
            <a:spLocks/>
          </p:cNvSpPr>
          <p:nvPr/>
        </p:nvSpPr>
        <p:spPr>
          <a:xfrm>
            <a:off x="609600" y="188913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altLang="pl-PL" sz="2400" b="1">
                <a:latin typeface="Times New Roman" pitchFamily="18" charset="0"/>
                <a:cs typeface="Times New Roman" pitchFamily="18" charset="0"/>
              </a:rPr>
              <a:t>Wartości jakie Polska zadeklarowała do osiągnięcia w 2020 r. </a:t>
            </a:r>
            <a:br>
              <a:rPr lang="pl-PL" altLang="pl-PL" sz="2400" b="1">
                <a:latin typeface="Times New Roman" pitchFamily="18" charset="0"/>
                <a:cs typeface="Times New Roman" pitchFamily="18" charset="0"/>
              </a:rPr>
            </a:br>
            <a:r>
              <a:rPr lang="pl-PL" altLang="pl-PL" sz="2400" b="1">
                <a:latin typeface="Times New Roman" pitchFamily="18" charset="0"/>
                <a:cs typeface="Times New Roman" pitchFamily="18" charset="0"/>
              </a:rPr>
              <a:t>w zakresie 5 priorytetów Strategii Europa 2020</a:t>
            </a:r>
            <a:endParaRPr lang="pl-PL" altLang="pl-PL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Symbol zastępczy zawartości 2"/>
          <p:cNvSpPr txBox="1">
            <a:spLocks/>
          </p:cNvSpPr>
          <p:nvPr/>
        </p:nvSpPr>
        <p:spPr>
          <a:xfrm>
            <a:off x="239185" y="1773238"/>
            <a:ext cx="11713633" cy="48244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None/>
            </a:pPr>
            <a:r>
              <a:rPr lang="pl-PL" altLang="pl-PL" sz="2000">
                <a:latin typeface="Times New Roman" pitchFamily="18" charset="0"/>
                <a:cs typeface="Times New Roman" pitchFamily="18" charset="0"/>
              </a:rPr>
              <a:t> wskaźnik zatrudnienia osób w wieku 20-64 lat na poziomie 71%</a:t>
            </a:r>
          </a:p>
          <a:p>
            <a:pPr>
              <a:buFontTx/>
              <a:buNone/>
            </a:pPr>
            <a:endParaRPr lang="pl-PL" altLang="pl-PL" sz="200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None/>
            </a:pPr>
            <a:r>
              <a:rPr lang="pl-PL" altLang="pl-PL" sz="2000">
                <a:latin typeface="Times New Roman" pitchFamily="18" charset="0"/>
                <a:cs typeface="Times New Roman" pitchFamily="18" charset="0"/>
              </a:rPr>
              <a:t> poziom nakładów na badania i rozwój (B+R) w wysokości 1,7% PKB</a:t>
            </a:r>
          </a:p>
          <a:p>
            <a:pPr>
              <a:buFontTx/>
              <a:buNone/>
            </a:pPr>
            <a:endParaRPr lang="pl-PL" altLang="pl-PL" sz="200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None/>
            </a:pPr>
            <a:r>
              <a:rPr lang="pl-PL" altLang="pl-PL" sz="2000">
                <a:latin typeface="Times New Roman" pitchFamily="18" charset="0"/>
                <a:cs typeface="Times New Roman" pitchFamily="18" charset="0"/>
              </a:rPr>
              <a:t> zmniejszenie zużycia energii pierwotnej do poziomu ok. 96 Mtoe</a:t>
            </a:r>
          </a:p>
          <a:p>
            <a:pPr>
              <a:buFontTx/>
              <a:buNone/>
            </a:pPr>
            <a:endParaRPr lang="pl-PL" altLang="pl-PL" sz="200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None/>
            </a:pPr>
            <a:r>
              <a:rPr lang="pl-PL" altLang="pl-PL" sz="2000">
                <a:latin typeface="Times New Roman" pitchFamily="18" charset="0"/>
                <a:cs typeface="Times New Roman" pitchFamily="18" charset="0"/>
              </a:rPr>
              <a:t> </a:t>
            </a:r>
            <a:r>
              <a:rPr lang="pl-PL" altLang="pl-PL" sz="20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zmniejszenie do 4,5% odsetka osób wcześnie porzucających naukę oraz zwiększenie do 45% odsetka osób z wykształceniem wyższym w wieku 30-34 lat</a:t>
            </a:r>
          </a:p>
          <a:p>
            <a:pPr>
              <a:buFontTx/>
              <a:buNone/>
            </a:pPr>
            <a:endParaRPr lang="pl-PL" altLang="pl-PL" sz="2000" b="1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None/>
            </a:pPr>
            <a:r>
              <a:rPr lang="pl-PL" altLang="pl-PL" sz="2000">
                <a:latin typeface="Times New Roman" pitchFamily="18" charset="0"/>
                <a:cs typeface="Times New Roman" pitchFamily="18" charset="0"/>
              </a:rPr>
              <a:t> obniżenie o 1,5 mln liczby osób zagrożonych ubóstwem lub wykluczeniem społecznym</a:t>
            </a:r>
            <a:endParaRPr lang="pl-PL" altLang="pl-PL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89498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az 8">
            <a:extLst>
              <a:ext uri="{FF2B5EF4-FFF2-40B4-BE49-F238E27FC236}">
                <a16:creationId xmlns:a16="http://schemas.microsoft.com/office/drawing/2014/main" id="{8A69C4FF-F893-4E2D-9038-BE9ECCCD21D2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5704467"/>
            <a:ext cx="1851412" cy="84116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Obraz 10">
            <a:extLst>
              <a:ext uri="{FF2B5EF4-FFF2-40B4-BE49-F238E27FC236}">
                <a16:creationId xmlns:a16="http://schemas.microsoft.com/office/drawing/2014/main" id="{4D4774C9-FF49-439C-9A9E-A5A5BA0AA2BE}"/>
              </a:ext>
            </a:extLst>
          </p:cNvPr>
          <p:cNvPicPr/>
          <p:nvPr/>
        </p:nvPicPr>
        <p:blipFill>
          <a:blip r:embed="rId4" cstate="print">
            <a:biLevel thresh="50000"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colorTemperature colorTemp="112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1511" y="5923722"/>
            <a:ext cx="548978" cy="402658"/>
          </a:xfrm>
          <a:prstGeom prst="rect">
            <a:avLst/>
          </a:prstGeom>
          <a:noFill/>
        </p:spPr>
      </p:pic>
      <p:pic>
        <p:nvPicPr>
          <p:cNvPr id="12" name="Obraz 11">
            <a:extLst>
              <a:ext uri="{FF2B5EF4-FFF2-40B4-BE49-F238E27FC236}">
                <a16:creationId xmlns:a16="http://schemas.microsoft.com/office/drawing/2014/main" id="{98D9EA54-BEAF-4333-992A-B5783586DCB2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3541" y="5823211"/>
            <a:ext cx="2024459" cy="623626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Pięciokąt 21">
            <a:extLst>
              <a:ext uri="{FF2B5EF4-FFF2-40B4-BE49-F238E27FC236}">
                <a16:creationId xmlns:a16="http://schemas.microsoft.com/office/drawing/2014/main" id="{AD152978-080B-4F9E-8835-DAE56FFC7D3E}"/>
              </a:ext>
            </a:extLst>
          </p:cNvPr>
          <p:cNvSpPr/>
          <p:nvPr/>
        </p:nvSpPr>
        <p:spPr>
          <a:xfrm flipH="1">
            <a:off x="3538330" y="0"/>
            <a:ext cx="8653670" cy="500063"/>
          </a:xfrm>
          <a:prstGeom prst="homePlate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500" b="1" i="1" dirty="0">
                <a:solidFill>
                  <a:schemeClr val="tx1"/>
                </a:solidFill>
              </a:rPr>
              <a:t>Rozwijanie kompetencji kluczowych uczniów – szkolenia i doradztwo dla JST w województwie lubelskim</a:t>
            </a:r>
          </a:p>
        </p:txBody>
      </p:sp>
      <p:sp>
        <p:nvSpPr>
          <p:cNvPr id="6" name="Tytuł 3"/>
          <p:cNvSpPr txBox="1">
            <a:spLocks/>
          </p:cNvSpPr>
          <p:nvPr/>
        </p:nvSpPr>
        <p:spPr>
          <a:xfrm>
            <a:off x="1551518" y="165101"/>
            <a:ext cx="8714316" cy="105727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altLang="pl-PL" sz="2400" b="1">
                <a:latin typeface="Times New Roman" pitchFamily="18" charset="0"/>
                <a:cs typeface="Times New Roman" pitchFamily="18" charset="0"/>
              </a:rPr>
              <a:t>Hierarchiczny system </a:t>
            </a:r>
            <a:br>
              <a:rPr lang="pl-PL" altLang="pl-PL" sz="2400" b="1">
                <a:latin typeface="Times New Roman" pitchFamily="18" charset="0"/>
                <a:cs typeface="Times New Roman" pitchFamily="18" charset="0"/>
              </a:rPr>
            </a:br>
            <a:r>
              <a:rPr lang="pl-PL" altLang="pl-PL" sz="2400" b="1">
                <a:latin typeface="Times New Roman" pitchFamily="18" charset="0"/>
                <a:cs typeface="Times New Roman" pitchFamily="18" charset="0"/>
              </a:rPr>
              <a:t>dokumentów strategicznych kraju</a:t>
            </a:r>
            <a:endParaRPr lang="pl-PL" altLang="pl-PL" sz="2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4" name="Symbol zastępczy zawartości 5"/>
          <p:cNvGraphicFramePr>
            <a:graphicFrameLocks/>
          </p:cNvGraphicFramePr>
          <p:nvPr/>
        </p:nvGraphicFramePr>
        <p:xfrm>
          <a:off x="239350" y="1222773"/>
          <a:ext cx="11713301" cy="51585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42864562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az 8">
            <a:extLst>
              <a:ext uri="{FF2B5EF4-FFF2-40B4-BE49-F238E27FC236}">
                <a16:creationId xmlns:a16="http://schemas.microsoft.com/office/drawing/2014/main" id="{8A69C4FF-F893-4E2D-9038-BE9ECCCD21D2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5704467"/>
            <a:ext cx="1851412" cy="84116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Obraz 10">
            <a:extLst>
              <a:ext uri="{FF2B5EF4-FFF2-40B4-BE49-F238E27FC236}">
                <a16:creationId xmlns:a16="http://schemas.microsoft.com/office/drawing/2014/main" id="{4D4774C9-FF49-439C-9A9E-A5A5BA0AA2BE}"/>
              </a:ext>
            </a:extLst>
          </p:cNvPr>
          <p:cNvPicPr/>
          <p:nvPr/>
        </p:nvPicPr>
        <p:blipFill>
          <a:blip r:embed="rId4" cstate="print">
            <a:biLevel thresh="50000"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colorTemperature colorTemp="112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1511" y="5923722"/>
            <a:ext cx="548978" cy="402658"/>
          </a:xfrm>
          <a:prstGeom prst="rect">
            <a:avLst/>
          </a:prstGeom>
          <a:noFill/>
        </p:spPr>
      </p:pic>
      <p:pic>
        <p:nvPicPr>
          <p:cNvPr id="12" name="Obraz 11">
            <a:extLst>
              <a:ext uri="{FF2B5EF4-FFF2-40B4-BE49-F238E27FC236}">
                <a16:creationId xmlns:a16="http://schemas.microsoft.com/office/drawing/2014/main" id="{98D9EA54-BEAF-4333-992A-B5783586DCB2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3541" y="5823211"/>
            <a:ext cx="2024459" cy="623626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Pięciokąt 21">
            <a:extLst>
              <a:ext uri="{FF2B5EF4-FFF2-40B4-BE49-F238E27FC236}">
                <a16:creationId xmlns:a16="http://schemas.microsoft.com/office/drawing/2014/main" id="{AD152978-080B-4F9E-8835-DAE56FFC7D3E}"/>
              </a:ext>
            </a:extLst>
          </p:cNvPr>
          <p:cNvSpPr/>
          <p:nvPr/>
        </p:nvSpPr>
        <p:spPr>
          <a:xfrm flipH="1">
            <a:off x="3538330" y="0"/>
            <a:ext cx="8653670" cy="500063"/>
          </a:xfrm>
          <a:prstGeom prst="homePlate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500" b="1" i="1" dirty="0">
                <a:solidFill>
                  <a:schemeClr val="tx1"/>
                </a:solidFill>
              </a:rPr>
              <a:t>Rozwijanie kompetencji kluczowych uczniów – szkolenia i doradztwo dla JST w województwie lubelskim</a:t>
            </a:r>
          </a:p>
        </p:txBody>
      </p:sp>
      <p:graphicFrame>
        <p:nvGraphicFramePr>
          <p:cNvPr id="6" name="Symbol zastępczy zawartości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52327248"/>
              </p:ext>
            </p:extLst>
          </p:nvPr>
        </p:nvGraphicFramePr>
        <p:xfrm>
          <a:off x="156832" y="733246"/>
          <a:ext cx="11329358" cy="52974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438083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az 8">
            <a:extLst>
              <a:ext uri="{FF2B5EF4-FFF2-40B4-BE49-F238E27FC236}">
                <a16:creationId xmlns:a16="http://schemas.microsoft.com/office/drawing/2014/main" id="{8A69C4FF-F893-4E2D-9038-BE9ECCCD21D2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5704467"/>
            <a:ext cx="1851412" cy="84116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Obraz 10">
            <a:extLst>
              <a:ext uri="{FF2B5EF4-FFF2-40B4-BE49-F238E27FC236}">
                <a16:creationId xmlns:a16="http://schemas.microsoft.com/office/drawing/2014/main" id="{4D4774C9-FF49-439C-9A9E-A5A5BA0AA2BE}"/>
              </a:ext>
            </a:extLst>
          </p:cNvPr>
          <p:cNvPicPr/>
          <p:nvPr/>
        </p:nvPicPr>
        <p:blipFill>
          <a:blip r:embed="rId4" cstate="print">
            <a:biLevel thresh="50000"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colorTemperature colorTemp="112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1511" y="5923722"/>
            <a:ext cx="548978" cy="402658"/>
          </a:xfrm>
          <a:prstGeom prst="rect">
            <a:avLst/>
          </a:prstGeom>
          <a:noFill/>
        </p:spPr>
      </p:pic>
      <p:pic>
        <p:nvPicPr>
          <p:cNvPr id="12" name="Obraz 11">
            <a:extLst>
              <a:ext uri="{FF2B5EF4-FFF2-40B4-BE49-F238E27FC236}">
                <a16:creationId xmlns:a16="http://schemas.microsoft.com/office/drawing/2014/main" id="{98D9EA54-BEAF-4333-992A-B5783586DCB2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3541" y="5823211"/>
            <a:ext cx="2024459" cy="623626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Pięciokąt 21">
            <a:extLst>
              <a:ext uri="{FF2B5EF4-FFF2-40B4-BE49-F238E27FC236}">
                <a16:creationId xmlns:a16="http://schemas.microsoft.com/office/drawing/2014/main" id="{AD152978-080B-4F9E-8835-DAE56FFC7D3E}"/>
              </a:ext>
            </a:extLst>
          </p:cNvPr>
          <p:cNvSpPr/>
          <p:nvPr/>
        </p:nvSpPr>
        <p:spPr>
          <a:xfrm flipH="1">
            <a:off x="3538330" y="0"/>
            <a:ext cx="8653670" cy="500063"/>
          </a:xfrm>
          <a:prstGeom prst="homePlate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500" b="1" i="1" dirty="0">
                <a:solidFill>
                  <a:schemeClr val="tx1"/>
                </a:solidFill>
              </a:rPr>
              <a:t>Rozwijanie kompetencji kluczowych uczniów – szkolenia i doradztwo dla JST w województwie lubelskim</a:t>
            </a:r>
          </a:p>
        </p:txBody>
      </p:sp>
      <p:sp>
        <p:nvSpPr>
          <p:cNvPr id="6" name="Tytuł 1"/>
          <p:cNvSpPr txBox="1">
            <a:spLocks/>
          </p:cNvSpPr>
          <p:nvPr/>
        </p:nvSpPr>
        <p:spPr>
          <a:xfrm>
            <a:off x="188385" y="0"/>
            <a:ext cx="11957049" cy="92233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altLang="pl-PL" sz="2400" b="1">
                <a:latin typeface="Times New Roman" pitchFamily="18" charset="0"/>
                <a:cs typeface="Times New Roman" pitchFamily="18" charset="0"/>
              </a:rPr>
              <a:t>Konieczność !!!!! </a:t>
            </a:r>
            <a:r>
              <a:rPr lang="pl-PL" altLang="pl-PL" sz="24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aktualizacji</a:t>
            </a:r>
            <a:r>
              <a:rPr lang="pl-PL" altLang="pl-PL" sz="2400" b="1">
                <a:latin typeface="Times New Roman" pitchFamily="18" charset="0"/>
                <a:cs typeface="Times New Roman" pitchFamily="18" charset="0"/>
              </a:rPr>
              <a:t> krajowych programów reform</a:t>
            </a:r>
            <a:endParaRPr lang="pl-PL" altLang="pl-PL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Symbol zastępczy zawartości 6"/>
          <p:cNvSpPr txBox="1">
            <a:spLocks/>
          </p:cNvSpPr>
          <p:nvPr/>
        </p:nvSpPr>
        <p:spPr>
          <a:xfrm>
            <a:off x="429685" y="909638"/>
            <a:ext cx="11474449" cy="52562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spcBef>
                <a:spcPts val="0"/>
              </a:spcBef>
              <a:buFontTx/>
              <a:buNone/>
              <a:defRPr/>
            </a:pPr>
            <a:r>
              <a:rPr lang="pl-PL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Krajowe Programy Reform</a:t>
            </a:r>
            <a:r>
              <a:rPr lang="pl-PL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(KPR)</a:t>
            </a:r>
            <a:r>
              <a:rPr lang="pl-PL" sz="2000">
                <a:latin typeface="Times New Roman" panose="02020603050405020304" pitchFamily="18" charset="0"/>
                <a:cs typeface="Times New Roman" panose="02020603050405020304" pitchFamily="18" charset="0"/>
              </a:rPr>
              <a:t> to główne narzędzie służące realizacji strategii „Europa 2020” na szczeblu państw UE.</a:t>
            </a:r>
          </a:p>
          <a:p>
            <a:pPr>
              <a:lnSpc>
                <a:spcPct val="150000"/>
              </a:lnSpc>
              <a:spcBef>
                <a:spcPts val="0"/>
              </a:spcBef>
              <a:defRPr/>
            </a:pPr>
            <a:endParaRPr lang="pl-PL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Bef>
                <a:spcPts val="0"/>
              </a:spcBef>
              <a:buFontTx/>
              <a:buNone/>
              <a:defRPr/>
            </a:pPr>
            <a:r>
              <a:rPr lang="pl-PL" sz="2000">
                <a:latin typeface="Times New Roman" panose="02020603050405020304" pitchFamily="18" charset="0"/>
                <a:cs typeface="Times New Roman" panose="02020603050405020304" pitchFamily="18" charset="0"/>
              </a:rPr>
              <a:t>W roku 2016, po raz pierwszy w historii Semestru Europejskiego - KE wyraziła oczekiwanie, aby w aktualizacji KPR znalazła się odpowiedź na kluczowe wyzwania, określone przez KE w sprawozdaniu krajowym (ang. Country report). </a:t>
            </a:r>
          </a:p>
          <a:p>
            <a:pPr>
              <a:lnSpc>
                <a:spcPct val="150000"/>
              </a:lnSpc>
              <a:spcBef>
                <a:spcPts val="0"/>
              </a:spcBef>
              <a:buFontTx/>
              <a:buNone/>
              <a:defRPr/>
            </a:pPr>
            <a:endParaRPr lang="pl-PL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Bef>
                <a:spcPts val="0"/>
              </a:spcBef>
              <a:buFontTx/>
              <a:buNone/>
              <a:defRPr/>
            </a:pPr>
            <a:endParaRPr lang="pl-PL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Bef>
                <a:spcPts val="0"/>
              </a:spcBef>
              <a:buFontTx/>
              <a:buNone/>
              <a:defRPr/>
            </a:pPr>
            <a:r>
              <a:rPr lang="pl-PL" sz="2000">
                <a:latin typeface="Times New Roman" panose="02020603050405020304" pitchFamily="18" charset="0"/>
                <a:cs typeface="Times New Roman" panose="02020603050405020304" pitchFamily="18" charset="0"/>
              </a:rPr>
              <a:t>Rada Ministrów 26 kwietnia 2016 r.</a:t>
            </a:r>
            <a:r>
              <a:rPr lang="pl-PL" sz="2000">
                <a:latin typeface="Times New Roman" panose="02020603050405020304" pitchFamily="18" charset="0"/>
                <a:cs typeface="Times New Roman" panose="02020603050405020304" pitchFamily="18" charset="0"/>
                <a:hlinkClick r:id="rId7" action="ppaction://hlinkfile" tooltip="KPR20162017"/>
              </a:rPr>
              <a:t> </a:t>
            </a:r>
            <a:r>
              <a:rPr lang="pl-PL" sz="20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przyjęła aktualizację 2016/2017  KPR</a:t>
            </a:r>
          </a:p>
          <a:p>
            <a:pPr>
              <a:lnSpc>
                <a:spcPct val="150000"/>
              </a:lnSpc>
              <a:spcBef>
                <a:spcPts val="0"/>
              </a:spcBef>
              <a:buFontTx/>
              <a:buNone/>
              <a:defRPr/>
            </a:pPr>
            <a:r>
              <a:rPr lang="pl-PL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2000">
                <a:latin typeface="Times New Roman" panose="02020603050405020304" pitchFamily="18" charset="0"/>
                <a:cs typeface="Times New Roman" panose="02020603050405020304" pitchFamily="18" charset="0"/>
                <a:hlinkClick r:id="rId7" action="ppaction://hlinkfile" tooltip="KPR20162017"/>
              </a:rPr>
              <a:t>Krajowy Program na rzecz realizacji strategii "Europa 2020". </a:t>
            </a:r>
            <a:endParaRPr lang="pl-PL" sz="2000" dirty="0">
              <a:latin typeface="Times New Roman" panose="02020603050405020304" pitchFamily="18" charset="0"/>
              <a:cs typeface="Times New Roman" panose="02020603050405020304" pitchFamily="18" charset="0"/>
              <a:hlinkClick r:id="rId7" action="ppaction://hlinkfile" tooltip="KPR20162017"/>
            </a:endParaRPr>
          </a:p>
        </p:txBody>
      </p:sp>
    </p:spTree>
    <p:extLst>
      <p:ext uri="{BB962C8B-B14F-4D97-AF65-F5344CB8AC3E}">
        <p14:creationId xmlns:p14="http://schemas.microsoft.com/office/powerpoint/2010/main" val="1460928070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</TotalTime>
  <Words>1527</Words>
  <Application>Microsoft Office PowerPoint</Application>
  <PresentationFormat>Panoramiczny</PresentationFormat>
  <Paragraphs>226</Paragraphs>
  <Slides>20</Slides>
  <Notes>20</Notes>
  <HiddenSlides>0</HiddenSlides>
  <MMClips>0</MMClips>
  <ScaleCrop>false</ScaleCrop>
  <HeadingPairs>
    <vt:vector size="6" baseType="variant">
      <vt:variant>
        <vt:lpstr>Używane czcionki</vt:lpstr>
      </vt:variant>
      <vt:variant>
        <vt:i4>7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20</vt:i4>
      </vt:variant>
    </vt:vector>
  </HeadingPairs>
  <TitlesOfParts>
    <vt:vector size="28" baseType="lpstr">
      <vt:lpstr>Arial</vt:lpstr>
      <vt:lpstr>Calibri</vt:lpstr>
      <vt:lpstr>Calibri Light</vt:lpstr>
      <vt:lpstr>Century Gothic</vt:lpstr>
      <vt:lpstr>Comic Sans MS</vt:lpstr>
      <vt:lpstr>Times New Roman</vt:lpstr>
      <vt:lpstr>Wingdings</vt:lpstr>
      <vt:lpstr>Motyw pakietu Office</vt:lpstr>
      <vt:lpstr>Budżet jako środek do realizacji strategii  „jakość czy jakoś”  Lokalna polityka oświatowa  w realizacji zadań oświatowych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 Dziękuję za uwagę       opracowano na podstawie materiałów ORE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Katarzyna Grzesiak</dc:creator>
  <cp:lastModifiedBy>Katarzyna Grzesiak</cp:lastModifiedBy>
  <cp:revision>17</cp:revision>
  <cp:lastPrinted>2017-12-07T07:25:12Z</cp:lastPrinted>
  <dcterms:created xsi:type="dcterms:W3CDTF">2014-06-23T09:24:46Z</dcterms:created>
  <dcterms:modified xsi:type="dcterms:W3CDTF">2018-03-26T07:58:52Z</dcterms:modified>
</cp:coreProperties>
</file>